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67.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ppt/notesSlides/notesSlide62.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notesSlides/notesSlide37.xml" ContentType="application/vnd.openxmlformats-officedocument.presentationml.notesSlide+xml"/>
  <Default Extension="jpeg" ContentType="image/jpeg"/>
  <Override PartName="/ppt/notesSlides/notesSlide5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9"/>
  </p:notesMasterIdLst>
  <p:sldIdLst>
    <p:sldId id="256" r:id="rId2"/>
    <p:sldId id="257" r:id="rId3"/>
    <p:sldId id="258" r:id="rId4"/>
    <p:sldId id="259" r:id="rId5"/>
    <p:sldId id="260" r:id="rId6"/>
    <p:sldId id="262" r:id="rId7"/>
    <p:sldId id="263" r:id="rId8"/>
    <p:sldId id="266" r:id="rId9"/>
    <p:sldId id="264" r:id="rId10"/>
    <p:sldId id="267" r:id="rId11"/>
    <p:sldId id="265" r:id="rId12"/>
    <p:sldId id="268" r:id="rId13"/>
    <p:sldId id="269" r:id="rId14"/>
    <p:sldId id="270" r:id="rId15"/>
    <p:sldId id="271" r:id="rId16"/>
    <p:sldId id="274" r:id="rId17"/>
    <p:sldId id="278" r:id="rId18"/>
    <p:sldId id="279" r:id="rId19"/>
    <p:sldId id="280" r:id="rId20"/>
    <p:sldId id="281" r:id="rId21"/>
    <p:sldId id="282" r:id="rId22"/>
    <p:sldId id="283" r:id="rId23"/>
    <p:sldId id="284" r:id="rId24"/>
    <p:sldId id="285" r:id="rId25"/>
    <p:sldId id="275" r:id="rId26"/>
    <p:sldId id="286" r:id="rId27"/>
    <p:sldId id="287" r:id="rId28"/>
    <p:sldId id="288" r:id="rId29"/>
    <p:sldId id="289" r:id="rId30"/>
    <p:sldId id="290" r:id="rId31"/>
    <p:sldId id="291" r:id="rId32"/>
    <p:sldId id="273" r:id="rId33"/>
    <p:sldId id="292" r:id="rId34"/>
    <p:sldId id="293" r:id="rId35"/>
    <p:sldId id="294" r:id="rId36"/>
    <p:sldId id="295" r:id="rId37"/>
    <p:sldId id="296" r:id="rId38"/>
    <p:sldId id="297" r:id="rId39"/>
    <p:sldId id="298" r:id="rId40"/>
    <p:sldId id="299" r:id="rId41"/>
    <p:sldId id="300" r:id="rId42"/>
    <p:sldId id="301" r:id="rId43"/>
    <p:sldId id="302" r:id="rId44"/>
    <p:sldId id="303" r:id="rId45"/>
    <p:sldId id="304" r:id="rId46"/>
    <p:sldId id="305" r:id="rId47"/>
    <p:sldId id="306" r:id="rId48"/>
    <p:sldId id="307" r:id="rId49"/>
    <p:sldId id="308" r:id="rId50"/>
    <p:sldId id="309" r:id="rId51"/>
    <p:sldId id="310" r:id="rId52"/>
    <p:sldId id="311" r:id="rId53"/>
    <p:sldId id="312" r:id="rId54"/>
    <p:sldId id="313" r:id="rId55"/>
    <p:sldId id="314" r:id="rId56"/>
    <p:sldId id="315" r:id="rId57"/>
    <p:sldId id="316" r:id="rId58"/>
    <p:sldId id="317" r:id="rId59"/>
    <p:sldId id="318" r:id="rId60"/>
    <p:sldId id="319" r:id="rId61"/>
    <p:sldId id="320" r:id="rId62"/>
    <p:sldId id="321" r:id="rId63"/>
    <p:sldId id="322" r:id="rId64"/>
    <p:sldId id="323" r:id="rId65"/>
    <p:sldId id="324" r:id="rId66"/>
    <p:sldId id="325" r:id="rId67"/>
    <p:sldId id="326" r:id="rId68"/>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14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CC92B7-D229-4914-8F52-872BFDF5D8AA}" type="datetimeFigureOut">
              <a:rPr lang="nl-NL" smtClean="0"/>
              <a:pPr/>
              <a:t>2-6-2012</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4703B1-1C68-4C01-A1CC-8E940C51B6F2}" type="slidenum">
              <a:rPr lang="nl-NL" smtClean="0"/>
              <a:pPr/>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10</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11</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12</a:t>
            </a:fld>
            <a:endParaRPr lang="nl-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13</a:t>
            </a:fld>
            <a:endParaRPr lang="nl-N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14</a:t>
            </a:fld>
            <a:endParaRPr lang="nl-N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15</a:t>
            </a:fld>
            <a:endParaRPr lang="nl-N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16</a:t>
            </a:fld>
            <a:endParaRPr lang="nl-NL"/>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17</a:t>
            </a:fld>
            <a:endParaRPr lang="nl-NL"/>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18</a:t>
            </a:fld>
            <a:endParaRPr lang="nl-NL"/>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19</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2</a:t>
            </a:fld>
            <a:endParaRPr lang="nl-NL"/>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20</a:t>
            </a:fld>
            <a:endParaRPr lang="nl-NL"/>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21</a:t>
            </a:fld>
            <a:endParaRPr lang="nl-NL"/>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22</a:t>
            </a:fld>
            <a:endParaRPr lang="nl-NL"/>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23</a:t>
            </a:fld>
            <a:endParaRPr lang="nl-NL"/>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24</a:t>
            </a:fld>
            <a:endParaRPr lang="nl-NL"/>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25</a:t>
            </a:fld>
            <a:endParaRPr lang="nl-NL"/>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26</a:t>
            </a:fld>
            <a:endParaRPr lang="nl-NL"/>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27</a:t>
            </a:fld>
            <a:endParaRPr lang="nl-NL"/>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28</a:t>
            </a:fld>
            <a:endParaRPr lang="nl-NL"/>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29</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3</a:t>
            </a:fld>
            <a:endParaRPr lang="nl-NL"/>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30</a:t>
            </a:fld>
            <a:endParaRPr lang="nl-NL"/>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31</a:t>
            </a:fld>
            <a:endParaRPr lang="nl-NL"/>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32</a:t>
            </a:fld>
            <a:endParaRPr lang="nl-NL"/>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33</a:t>
            </a:fld>
            <a:endParaRPr lang="nl-NL"/>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34</a:t>
            </a:fld>
            <a:endParaRPr lang="nl-NL"/>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35</a:t>
            </a:fld>
            <a:endParaRPr lang="nl-NL"/>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36</a:t>
            </a:fld>
            <a:endParaRPr lang="nl-NL"/>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37</a:t>
            </a:fld>
            <a:endParaRPr lang="nl-NL"/>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38</a:t>
            </a:fld>
            <a:endParaRPr lang="nl-NL"/>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39</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4</a:t>
            </a:fld>
            <a:endParaRPr lang="nl-NL"/>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40</a:t>
            </a:fld>
            <a:endParaRPr lang="nl-NL"/>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41</a:t>
            </a:fld>
            <a:endParaRPr lang="nl-NL"/>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42</a:t>
            </a:fld>
            <a:endParaRPr lang="nl-NL"/>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43</a:t>
            </a:fld>
            <a:endParaRPr lang="nl-NL"/>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44</a:t>
            </a:fld>
            <a:endParaRPr lang="nl-NL"/>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45</a:t>
            </a:fld>
            <a:endParaRPr lang="nl-NL"/>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46</a:t>
            </a:fld>
            <a:endParaRPr lang="nl-NL"/>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47</a:t>
            </a:fld>
            <a:endParaRPr lang="nl-NL"/>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48</a:t>
            </a:fld>
            <a:endParaRPr lang="nl-NL"/>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49</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5</a:t>
            </a:fld>
            <a:endParaRPr lang="nl-NL"/>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50</a:t>
            </a:fld>
            <a:endParaRPr lang="nl-NL"/>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51</a:t>
            </a:fld>
            <a:endParaRPr lang="nl-NL"/>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52</a:t>
            </a:fld>
            <a:endParaRPr lang="nl-NL"/>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53</a:t>
            </a:fld>
            <a:endParaRPr lang="nl-NL"/>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54</a:t>
            </a:fld>
            <a:endParaRPr lang="nl-NL"/>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55</a:t>
            </a:fld>
            <a:endParaRPr lang="nl-NL"/>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56</a:t>
            </a:fld>
            <a:endParaRPr lang="nl-NL"/>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57</a:t>
            </a:fld>
            <a:endParaRPr lang="nl-NL"/>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58</a:t>
            </a:fld>
            <a:endParaRPr lang="nl-NL"/>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59</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46CA468-9EFC-4719-B787-B0286333A8E0}" type="slidenum">
              <a:rPr lang="nl-NL" smtClean="0"/>
              <a:pPr/>
              <a:t>6</a:t>
            </a:fld>
            <a:endParaRPr lang="nl-NL"/>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60</a:t>
            </a:fld>
            <a:endParaRPr lang="nl-NL"/>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61</a:t>
            </a:fld>
            <a:endParaRPr lang="nl-NL"/>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62</a:t>
            </a:fld>
            <a:endParaRPr lang="nl-NL"/>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63</a:t>
            </a:fld>
            <a:endParaRPr lang="nl-NL"/>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64</a:t>
            </a:fld>
            <a:endParaRPr lang="nl-NL"/>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65</a:t>
            </a:fld>
            <a:endParaRPr lang="nl-NL"/>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66</a:t>
            </a:fld>
            <a:endParaRPr lang="nl-NL"/>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67</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014703B1-1C68-4C01-A1CC-8E940C51B6F2}" type="slidenum">
              <a:rPr lang="nl-NL" smtClean="0"/>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het opmaakprofiel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8638F0FA-503B-447F-A02E-6BF1D880434F}" type="datetimeFigureOut">
              <a:rPr lang="nl-NL" smtClean="0"/>
              <a:pPr/>
              <a:t>2-6-2012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het opmaakprofiel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638F0FA-503B-447F-A02E-6BF1D880434F}" type="datetimeFigureOut">
              <a:rPr lang="nl-NL" smtClean="0"/>
              <a:pPr/>
              <a:t>2-6-2012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het opmaakprofiel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638F0FA-503B-447F-A02E-6BF1D880434F}" type="datetimeFigureOut">
              <a:rPr lang="nl-NL" smtClean="0"/>
              <a:pPr/>
              <a:t>2-6-2012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het opmaakprofiel te bewerken</a:t>
            </a:r>
            <a:endParaRPr lang="nl-NL"/>
          </a:p>
        </p:txBody>
      </p:sp>
      <p:sp>
        <p:nvSpPr>
          <p:cNvPr id="3" name="Tijdelijke aanduiding voor inhoud 2"/>
          <p:cNvSpPr>
            <a:spLocks noGrp="1"/>
          </p:cNvSpPr>
          <p:nvPr>
            <p:ph idx="1"/>
          </p:nvPr>
        </p:nvSpPr>
        <p:spPr/>
        <p:txBody>
          <a:body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638F0FA-503B-447F-A02E-6BF1D880434F}" type="datetimeFigureOut">
              <a:rPr lang="nl-NL" smtClean="0"/>
              <a:pPr/>
              <a:t>2-6-2012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het opmaakprofiel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opmaakprofielen van de modeltekst te bewerken</a:t>
            </a:r>
          </a:p>
        </p:txBody>
      </p:sp>
      <p:sp>
        <p:nvSpPr>
          <p:cNvPr id="4" name="Tijdelijke aanduiding voor datum 3"/>
          <p:cNvSpPr>
            <a:spLocks noGrp="1"/>
          </p:cNvSpPr>
          <p:nvPr>
            <p:ph type="dt" sz="half" idx="10"/>
          </p:nvPr>
        </p:nvSpPr>
        <p:spPr/>
        <p:txBody>
          <a:bodyPr/>
          <a:lstStyle/>
          <a:p>
            <a:fld id="{8638F0FA-503B-447F-A02E-6BF1D880434F}" type="datetimeFigureOut">
              <a:rPr lang="nl-NL" smtClean="0"/>
              <a:pPr/>
              <a:t>2-6-2012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het opmaakprofiel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8638F0FA-503B-447F-A02E-6BF1D880434F}" type="datetimeFigureOut">
              <a:rPr lang="nl-NL" smtClean="0"/>
              <a:pPr/>
              <a:t>2-6-2012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het opmaakprofiel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opmaakprofielen van de modeltekst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opmaakprofielen van de modeltekst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8638F0FA-503B-447F-A02E-6BF1D880434F}" type="datetimeFigureOut">
              <a:rPr lang="nl-NL" smtClean="0"/>
              <a:pPr/>
              <a:t>2-6-2012</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het opmaakprofiel te bewerken</a:t>
            </a:r>
            <a:endParaRPr lang="nl-NL"/>
          </a:p>
        </p:txBody>
      </p:sp>
      <p:sp>
        <p:nvSpPr>
          <p:cNvPr id="3" name="Tijdelijke aanduiding voor datum 2"/>
          <p:cNvSpPr>
            <a:spLocks noGrp="1"/>
          </p:cNvSpPr>
          <p:nvPr>
            <p:ph type="dt" sz="half" idx="10"/>
          </p:nvPr>
        </p:nvSpPr>
        <p:spPr/>
        <p:txBody>
          <a:bodyPr/>
          <a:lstStyle/>
          <a:p>
            <a:fld id="{8638F0FA-503B-447F-A02E-6BF1D880434F}" type="datetimeFigureOut">
              <a:rPr lang="nl-NL" smtClean="0"/>
              <a:pPr/>
              <a:t>2-6-2012</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8638F0FA-503B-447F-A02E-6BF1D880434F}" type="datetimeFigureOut">
              <a:rPr lang="nl-NL" smtClean="0"/>
              <a:pPr/>
              <a:t>2-6-2012</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het opmaakprofiel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opmaakprofielen van de modeltekst te bewerken</a:t>
            </a:r>
          </a:p>
        </p:txBody>
      </p:sp>
      <p:sp>
        <p:nvSpPr>
          <p:cNvPr id="5" name="Tijdelijke aanduiding voor datum 4"/>
          <p:cNvSpPr>
            <a:spLocks noGrp="1"/>
          </p:cNvSpPr>
          <p:nvPr>
            <p:ph type="dt" sz="half" idx="10"/>
          </p:nvPr>
        </p:nvSpPr>
        <p:spPr/>
        <p:txBody>
          <a:bodyPr/>
          <a:lstStyle/>
          <a:p>
            <a:fld id="{8638F0FA-503B-447F-A02E-6BF1D880434F}" type="datetimeFigureOut">
              <a:rPr lang="nl-NL" smtClean="0"/>
              <a:pPr/>
              <a:t>2-6-2012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het opmaakprofiel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opmaakprofielen van de modeltekst te bewerken</a:t>
            </a:r>
          </a:p>
        </p:txBody>
      </p:sp>
      <p:sp>
        <p:nvSpPr>
          <p:cNvPr id="5" name="Tijdelijke aanduiding voor datum 4"/>
          <p:cNvSpPr>
            <a:spLocks noGrp="1"/>
          </p:cNvSpPr>
          <p:nvPr>
            <p:ph type="dt" sz="half" idx="10"/>
          </p:nvPr>
        </p:nvSpPr>
        <p:spPr/>
        <p:txBody>
          <a:bodyPr/>
          <a:lstStyle/>
          <a:p>
            <a:fld id="{8638F0FA-503B-447F-A02E-6BF1D880434F}" type="datetimeFigureOut">
              <a:rPr lang="nl-NL" smtClean="0"/>
              <a:pPr/>
              <a:t>2-6-2012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het opmaakprofiel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38F0FA-503B-447F-A02E-6BF1D880434F}" type="datetimeFigureOut">
              <a:rPr lang="nl-NL" smtClean="0"/>
              <a:pPr/>
              <a:t>2-6-2012</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EE7185-A582-4542-8FF0-969B3F80C0A5}"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8.xml"/><Relationship Id="rId1" Type="http://schemas.openxmlformats.org/officeDocument/2006/relationships/slideLayout" Target="../slideLayouts/slideLayout7.xml"/><Relationship Id="rId4" Type="http://schemas.openxmlformats.org/officeDocument/2006/relationships/image" Target="../media/image1.jpeg"/></Relationships>
</file>

<file path=ppt/slides/_rels/slide5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7.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nvSpPr>
        <p:spPr>
          <a:xfrm>
            <a:off x="685800" y="548681"/>
            <a:ext cx="7772400" cy="122413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nl-NL" dirty="0" smtClean="0"/>
              <a:t>Paradijsthese</a:t>
            </a:r>
            <a:endParaRPr lang="nl-NL" dirty="0"/>
          </a:p>
        </p:txBody>
      </p:sp>
      <p:sp>
        <p:nvSpPr>
          <p:cNvPr id="3" name="Ondertitel 2"/>
          <p:cNvSpPr>
            <a:spLocks noGrp="1"/>
          </p:cNvSpPr>
          <p:nvPr/>
        </p:nvSpPr>
        <p:spPr>
          <a:xfrm>
            <a:off x="1333872" y="1916832"/>
            <a:ext cx="6480720" cy="439248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nl-NL" dirty="0" smtClean="0"/>
              <a:t>Gedachten over het paradijs,</a:t>
            </a:r>
          </a:p>
          <a:p>
            <a:r>
              <a:rPr lang="nl-NL" dirty="0"/>
              <a:t>h</a:t>
            </a:r>
            <a:r>
              <a:rPr lang="nl-NL" dirty="0" smtClean="0"/>
              <a:t>et ontstaan en het voortbestaan.</a:t>
            </a:r>
          </a:p>
          <a:p>
            <a:endParaRPr lang="nl-NL" dirty="0" smtClean="0"/>
          </a:p>
          <a:p>
            <a:r>
              <a:rPr lang="nl-NL" b="1" dirty="0" smtClean="0">
                <a:solidFill>
                  <a:schemeClr val="accent6">
                    <a:lumMod val="60000"/>
                    <a:lumOff val="40000"/>
                  </a:schemeClr>
                </a:solidFill>
              </a:rPr>
              <a:t>Schepping</a:t>
            </a:r>
            <a:r>
              <a:rPr lang="nl-NL" b="1" dirty="0" smtClean="0">
                <a:solidFill>
                  <a:srgbClr val="C00000"/>
                </a:solidFill>
              </a:rPr>
              <a:t/>
            </a:r>
            <a:br>
              <a:rPr lang="nl-NL" b="1" dirty="0" smtClean="0">
                <a:solidFill>
                  <a:srgbClr val="C00000"/>
                </a:solidFill>
              </a:rPr>
            </a:br>
            <a:r>
              <a:rPr lang="nl-NL" b="1" dirty="0" smtClean="0">
                <a:solidFill>
                  <a:schemeClr val="accent6">
                    <a:lumMod val="60000"/>
                    <a:lumOff val="40000"/>
                  </a:schemeClr>
                </a:solidFill>
              </a:rPr>
              <a:t>Zondvloed</a:t>
            </a:r>
          </a:p>
          <a:p>
            <a:r>
              <a:rPr lang="nl-NL" b="1" dirty="0" smtClean="0">
                <a:solidFill>
                  <a:schemeClr val="accent6">
                    <a:lumMod val="60000"/>
                    <a:lumOff val="40000"/>
                  </a:schemeClr>
                </a:solidFill>
              </a:rPr>
              <a:t>Herschepping</a:t>
            </a:r>
          </a:p>
          <a:p>
            <a:r>
              <a:rPr lang="nl-NL" b="1" dirty="0" smtClean="0">
                <a:solidFill>
                  <a:srgbClr val="C00000"/>
                </a:solidFill>
              </a:rPr>
              <a:t>Voorzienigheid</a:t>
            </a:r>
          </a:p>
          <a:p>
            <a:endParaRPr lang="nl-NL" b="1" dirty="0" smtClean="0">
              <a:solidFill>
                <a:srgbClr val="C00000"/>
              </a:solidFill>
            </a:endParaRPr>
          </a:p>
          <a:p>
            <a:endParaRPr lang="nl-NL" b="1" dirty="0" smtClean="0">
              <a:solidFill>
                <a:srgbClr val="C00000"/>
              </a:solidFill>
            </a:endParaRPr>
          </a:p>
          <a:p>
            <a:endParaRPr lang="nl-NL" b="1" dirty="0" smtClean="0">
              <a:solidFill>
                <a:srgbClr val="C00000"/>
              </a:solidFill>
            </a:endParaRPr>
          </a:p>
          <a:p>
            <a:endParaRPr lang="nl-NL" b="1" dirty="0" smtClean="0">
              <a:solidFill>
                <a:srgbClr val="C00000"/>
              </a:solidFill>
            </a:endParaRPr>
          </a:p>
          <a:p>
            <a:endParaRPr lang="nl-NL" dirty="0" smtClean="0"/>
          </a:p>
          <a:p>
            <a:endParaRPr lang="nl-N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76672"/>
            <a:ext cx="8568952" cy="6001643"/>
          </a:xfrm>
          <a:prstGeom prst="rect">
            <a:avLst/>
          </a:prstGeom>
          <a:noFill/>
        </p:spPr>
        <p:txBody>
          <a:bodyPr wrap="square" rtlCol="0">
            <a:spAutoFit/>
          </a:bodyPr>
          <a:lstStyle/>
          <a:p>
            <a:pPr algn="ctr"/>
            <a:r>
              <a:rPr lang="nl-NL" sz="2400" dirty="0" smtClean="0">
                <a:solidFill>
                  <a:schemeClr val="bg1">
                    <a:lumMod val="65000"/>
                  </a:schemeClr>
                </a:solidFill>
              </a:rPr>
              <a:t>Schepping en herschepping door de Zoon</a:t>
            </a:r>
          </a:p>
          <a:p>
            <a:endParaRPr lang="nl-NL" sz="2000" dirty="0" smtClean="0"/>
          </a:p>
          <a:p>
            <a:r>
              <a:rPr lang="nl-NL" sz="2000" dirty="0" smtClean="0"/>
              <a:t>Bij de schepping is de goddelijke Drie-eenheid betrokken geweest.</a:t>
            </a:r>
          </a:p>
          <a:p>
            <a:r>
              <a:rPr lang="nl-NL" sz="2000" dirty="0" smtClean="0"/>
              <a:t>De Vader is de Schepper, die de schepping door de Zoon heeft gerealiseerd, waarbij de heilige Geest geholpen heeft.</a:t>
            </a:r>
          </a:p>
          <a:p>
            <a:endParaRPr lang="nl-NL" sz="2000" dirty="0" smtClean="0"/>
          </a:p>
          <a:p>
            <a:r>
              <a:rPr lang="nl-NL" sz="2000" dirty="0" smtClean="0"/>
              <a:t>Ik stel mij voor dat God de Vader boven de tijd is blijven staan.</a:t>
            </a:r>
          </a:p>
          <a:p>
            <a:r>
              <a:rPr lang="nl-NL" sz="2000" dirty="0" smtClean="0"/>
              <a:t>God de Zoon is tijdens de schepping in de tijd gekomen.</a:t>
            </a:r>
          </a:p>
          <a:p>
            <a:r>
              <a:rPr lang="nl-NL" sz="2000" dirty="0" smtClean="0"/>
              <a:t>Later heeft God de Zoon, toen Hij als </a:t>
            </a:r>
            <a:r>
              <a:rPr lang="nl-NL" sz="2000" dirty="0" err="1" smtClean="0"/>
              <a:t>Maria’s</a:t>
            </a:r>
            <a:r>
              <a:rPr lang="nl-NL" sz="2000" dirty="0" smtClean="0"/>
              <a:t> zoon in de wereld kwam, de menselijke natuur aangedaan, terwijl Hij echt God bleef.</a:t>
            </a:r>
          </a:p>
          <a:p>
            <a:endParaRPr lang="nl-NL" sz="2000" dirty="0" smtClean="0"/>
          </a:p>
          <a:p>
            <a:r>
              <a:rPr lang="nl-NL" sz="2000" dirty="0" smtClean="0"/>
              <a:t>Door Zijn menswording heeft Hij hersteld wat wij verknoeid hadden, en heeft via die lijdensweg de herschepping ingeluid.</a:t>
            </a:r>
          </a:p>
          <a:p>
            <a:endParaRPr lang="nl-NL" sz="2000" dirty="0" smtClean="0"/>
          </a:p>
          <a:p>
            <a:r>
              <a:rPr lang="nl-NL" sz="2000" dirty="0" smtClean="0">
                <a:solidFill>
                  <a:srgbClr val="C00000"/>
                </a:solidFill>
              </a:rPr>
              <a:t>Belangrijk is, denk ik, te bedenken dat God de Vader boven de tijd is blijven staan en dat de Zoon in de tijd is gekomen. Daardoor denk ik dat de Vader meer weet dan de Zoon. De Vader heeft het overzicht behouden, de Zoon heeft zich geconcentreerd op de uitvoering. Vanaf de schepping regeerde Hij de wereld in samenspraak met Zijn Vader.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95536" y="548680"/>
            <a:ext cx="8424936" cy="1015663"/>
          </a:xfrm>
          <a:prstGeom prst="rect">
            <a:avLst/>
          </a:prstGeom>
          <a:noFill/>
        </p:spPr>
        <p:txBody>
          <a:bodyPr wrap="square" rtlCol="0">
            <a:spAutoFit/>
          </a:bodyPr>
          <a:lstStyle/>
          <a:p>
            <a:pPr algn="ctr"/>
            <a:r>
              <a:rPr lang="nl-NL" sz="2000" dirty="0" smtClean="0"/>
              <a:t>God de Vader blijft boven de tijd staan</a:t>
            </a:r>
          </a:p>
          <a:p>
            <a:pPr algn="ctr"/>
            <a:endParaRPr lang="nl-NL" sz="2000" dirty="0" smtClean="0"/>
          </a:p>
          <a:p>
            <a:pPr algn="ctr"/>
            <a:r>
              <a:rPr lang="nl-NL" sz="2000" dirty="0" smtClean="0"/>
              <a:t>God de Zoon komt in de tijd, in de wereld</a:t>
            </a:r>
            <a:endParaRPr lang="nl-NL" sz="2000" dirty="0"/>
          </a:p>
        </p:txBody>
      </p:sp>
      <p:sp>
        <p:nvSpPr>
          <p:cNvPr id="3" name="Ovaal 2"/>
          <p:cNvSpPr/>
          <p:nvPr/>
        </p:nvSpPr>
        <p:spPr>
          <a:xfrm>
            <a:off x="1259632" y="2780928"/>
            <a:ext cx="6696744" cy="35283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Tekstvak 3"/>
          <p:cNvSpPr txBox="1"/>
          <p:nvPr/>
        </p:nvSpPr>
        <p:spPr>
          <a:xfrm>
            <a:off x="2627784" y="3717032"/>
            <a:ext cx="3744416" cy="1631216"/>
          </a:xfrm>
          <a:prstGeom prst="rect">
            <a:avLst/>
          </a:prstGeom>
          <a:noFill/>
        </p:spPr>
        <p:txBody>
          <a:bodyPr wrap="square" rtlCol="0">
            <a:spAutoFit/>
          </a:bodyPr>
          <a:lstStyle/>
          <a:p>
            <a:pPr algn="ctr"/>
            <a:r>
              <a:rPr lang="nl-NL" sz="2000" b="1" dirty="0" smtClean="0"/>
              <a:t>Tijd</a:t>
            </a:r>
          </a:p>
          <a:p>
            <a:pPr algn="ctr"/>
            <a:endParaRPr lang="nl-NL" sz="2000" b="1" dirty="0" smtClean="0"/>
          </a:p>
          <a:p>
            <a:pPr algn="ctr"/>
            <a:endParaRPr lang="nl-NL" sz="2000" b="1" dirty="0" smtClean="0"/>
          </a:p>
          <a:p>
            <a:pPr algn="ctr"/>
            <a:endParaRPr lang="nl-NL" sz="2000" b="1" dirty="0" smtClean="0"/>
          </a:p>
          <a:p>
            <a:pPr algn="ctr"/>
            <a:r>
              <a:rPr lang="nl-NL" sz="2000" b="1" dirty="0" smtClean="0"/>
              <a:t>God de Zoon </a:t>
            </a:r>
            <a:endParaRPr lang="nl-NL" sz="2000" b="1" dirty="0"/>
          </a:p>
        </p:txBody>
      </p:sp>
      <p:sp>
        <p:nvSpPr>
          <p:cNvPr id="5" name="Tekstvak 4"/>
          <p:cNvSpPr txBox="1"/>
          <p:nvPr/>
        </p:nvSpPr>
        <p:spPr>
          <a:xfrm>
            <a:off x="3707904" y="1988840"/>
            <a:ext cx="1728192" cy="400110"/>
          </a:xfrm>
          <a:prstGeom prst="rect">
            <a:avLst/>
          </a:prstGeom>
          <a:noFill/>
        </p:spPr>
        <p:txBody>
          <a:bodyPr wrap="square" rtlCol="0">
            <a:spAutoFit/>
          </a:bodyPr>
          <a:lstStyle/>
          <a:p>
            <a:r>
              <a:rPr lang="nl-NL" sz="2000" b="1" dirty="0" smtClean="0"/>
              <a:t>God de Vader</a:t>
            </a:r>
            <a:endParaRPr lang="nl-NL" sz="20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95536" y="548680"/>
            <a:ext cx="8424936" cy="5940088"/>
          </a:xfrm>
          <a:prstGeom prst="rect">
            <a:avLst/>
          </a:prstGeom>
          <a:noFill/>
        </p:spPr>
        <p:txBody>
          <a:bodyPr wrap="square" rtlCol="0">
            <a:spAutoFit/>
          </a:bodyPr>
          <a:lstStyle/>
          <a:p>
            <a:r>
              <a:rPr lang="nl-NL" sz="2000" dirty="0" smtClean="0"/>
              <a:t>Vaak leert een zoon veel van zijn vader.</a:t>
            </a:r>
          </a:p>
          <a:p>
            <a:r>
              <a:rPr lang="nl-NL" sz="2000" dirty="0" smtClean="0"/>
              <a:t>Ik denk dat God de Zoon ook veel van God de Vader heeft moeten leren.</a:t>
            </a:r>
          </a:p>
          <a:p>
            <a:r>
              <a:rPr lang="nl-NL" sz="2000" dirty="0" smtClean="0"/>
              <a:t>Ik denk dan ook dat de hele schepping door de Zoon is gerealiseerd en de herschepping door de Zoon voltooid zal worden om er iets van te leren.</a:t>
            </a:r>
          </a:p>
          <a:p>
            <a:r>
              <a:rPr lang="nl-NL" sz="2000" dirty="0" smtClean="0"/>
              <a:t>In Hebreeën 5:8 lezen we immers:</a:t>
            </a:r>
            <a:br>
              <a:rPr lang="nl-NL" sz="2000" dirty="0" smtClean="0"/>
            </a:br>
            <a:r>
              <a:rPr lang="nl-NL" sz="2000" dirty="0" smtClean="0"/>
              <a:t/>
            </a:r>
            <a:br>
              <a:rPr lang="nl-NL" sz="2000" dirty="0" smtClean="0"/>
            </a:br>
            <a:r>
              <a:rPr lang="nl-NL" sz="2000" dirty="0" smtClean="0">
                <a:solidFill>
                  <a:srgbClr val="00B0F0"/>
                </a:solidFill>
              </a:rPr>
              <a:t>Hoewel Hij de Zoon was, heeft Hij moeten lijden, en heeft Hij gehoorzaamheid geleerd.</a:t>
            </a:r>
          </a:p>
          <a:p>
            <a:endParaRPr lang="nl-NL" sz="2000" dirty="0" smtClean="0"/>
          </a:p>
          <a:p>
            <a:r>
              <a:rPr lang="nl-NL" sz="2000" dirty="0" smtClean="0"/>
              <a:t>Verder lezen daarover in 1 Korintiërs 15:24:</a:t>
            </a:r>
          </a:p>
          <a:p>
            <a:endParaRPr lang="nl-NL" sz="2000" dirty="0" smtClean="0"/>
          </a:p>
          <a:p>
            <a:r>
              <a:rPr lang="nl-NL" sz="2000" dirty="0" smtClean="0">
                <a:solidFill>
                  <a:srgbClr val="00B0F0"/>
                </a:solidFill>
              </a:rPr>
              <a:t>En dan komt het einde en draagt Hij [Jezus Christus] het koningschap over aan God, de Vader, nadat Hij alle heerschappij en elke macht en kracht vernietigd heeft.</a:t>
            </a:r>
          </a:p>
          <a:p>
            <a:endParaRPr lang="nl-NL" sz="2000" dirty="0" smtClean="0"/>
          </a:p>
          <a:p>
            <a:r>
              <a:rPr lang="nl-NL" sz="2000" dirty="0" smtClean="0"/>
              <a:t>Hier zien we hoe de Zoon Zijn taak afrondt. Hij geeft alles terug in de handen van Zijn Vader. Dat is nu de essentie van liefde.</a:t>
            </a:r>
          </a:p>
          <a:p>
            <a:r>
              <a:rPr lang="nl-NL" sz="2000" dirty="0" smtClean="0"/>
              <a:t>De Zoon geeft Zijn koningschap, dat Hij hangend aan het kruis bevochten had, over aan Zijn Vader.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kstvak 18"/>
          <p:cNvSpPr txBox="1"/>
          <p:nvPr/>
        </p:nvSpPr>
        <p:spPr>
          <a:xfrm>
            <a:off x="323528" y="476672"/>
            <a:ext cx="8568952" cy="5940088"/>
          </a:xfrm>
          <a:prstGeom prst="rect">
            <a:avLst/>
          </a:prstGeom>
          <a:noFill/>
        </p:spPr>
        <p:txBody>
          <a:bodyPr wrap="square" rtlCol="0">
            <a:spAutoFit/>
          </a:bodyPr>
          <a:lstStyle/>
          <a:p>
            <a:r>
              <a:rPr lang="nl-NL" sz="2000" dirty="0" smtClean="0"/>
              <a:t>Het feit, denk ik, dat de Vader meer weet dan de Zoon zien we in al die situaties terug, waarin God (de Zoon) laat merken dat Hij berouw heeft.</a:t>
            </a:r>
          </a:p>
          <a:p>
            <a:r>
              <a:rPr lang="nl-NL" sz="2000" dirty="0" smtClean="0"/>
              <a:t>Van alle mogelijke scenario’s ontvouwt zich vaak één van de slechtste.</a:t>
            </a:r>
          </a:p>
          <a:p>
            <a:r>
              <a:rPr lang="nl-NL" sz="2000" dirty="0" smtClean="0"/>
              <a:t>Op zo’n moment krijgt de Zoon berouw.</a:t>
            </a:r>
          </a:p>
          <a:p>
            <a:r>
              <a:rPr lang="nl-NL" sz="2000" dirty="0" smtClean="0"/>
              <a:t>Maar God de Vader overziet het geheel, en kent daarom geen berouw.</a:t>
            </a:r>
          </a:p>
          <a:p>
            <a:r>
              <a:rPr lang="nl-NL" sz="2000" dirty="0" smtClean="0"/>
              <a:t>God de Vader staat boven de tijd, en weet daardoor de uitkomst.</a:t>
            </a:r>
            <a:br>
              <a:rPr lang="nl-NL" sz="2000" dirty="0" smtClean="0"/>
            </a:br>
            <a:r>
              <a:rPr lang="nl-NL" sz="2000" dirty="0" smtClean="0"/>
              <a:t/>
            </a:r>
            <a:br>
              <a:rPr lang="nl-NL" sz="2000" dirty="0" smtClean="0"/>
            </a:br>
            <a:r>
              <a:rPr lang="nl-NL" sz="2000" dirty="0" smtClean="0"/>
              <a:t>Een voorbeeld hiervan is het berouw van God (de Zoon) dat Hij Saul heeft aangesteld.</a:t>
            </a:r>
          </a:p>
          <a:p>
            <a:r>
              <a:rPr lang="nl-NL" sz="2000" dirty="0" smtClean="0"/>
              <a:t>Verderop lezen we dan, dat de Onveranderlijke Israëls (de Vader) niet liegt en geen berouw kent.</a:t>
            </a:r>
            <a:br>
              <a:rPr lang="nl-NL" sz="2000" dirty="0" smtClean="0"/>
            </a:br>
            <a:r>
              <a:rPr lang="nl-NL" sz="2000" dirty="0" smtClean="0"/>
              <a:t>Voor God de Zoon is dit een leermoment geweest.</a:t>
            </a:r>
          </a:p>
          <a:p>
            <a:r>
              <a:rPr lang="nl-NL" sz="2000" dirty="0" smtClean="0"/>
              <a:t>Maar het is voor ons nog steeds een leermoment, omdat we zo de onderlinge afhankelijkheid van de Vader en de Zoon een plaats kunnen geven.</a:t>
            </a:r>
          </a:p>
          <a:p>
            <a:r>
              <a:rPr lang="nl-NL" sz="2000" dirty="0" smtClean="0">
                <a:solidFill>
                  <a:srgbClr val="C00000"/>
                </a:solidFill>
              </a:rPr>
              <a:t>De Vader weet meer (Matteüs 24:36) dan de Zoon.</a:t>
            </a:r>
            <a:br>
              <a:rPr lang="nl-NL" sz="2000" dirty="0" smtClean="0">
                <a:solidFill>
                  <a:srgbClr val="C00000"/>
                </a:solidFill>
              </a:rPr>
            </a:br>
            <a:r>
              <a:rPr lang="nl-NL" sz="2000" dirty="0" smtClean="0">
                <a:solidFill>
                  <a:srgbClr val="C00000"/>
                </a:solidFill>
              </a:rPr>
              <a:t>De Zoon leeft, gekomen in de tijd, afhankelijk van Vader.</a:t>
            </a:r>
            <a:r>
              <a:rPr lang="nl-NL" sz="2000" dirty="0" smtClean="0"/>
              <a:t/>
            </a:r>
            <a:br>
              <a:rPr lang="nl-NL" sz="2000" dirty="0" smtClean="0"/>
            </a:br>
            <a:endParaRPr lang="nl-NL" sz="2000" dirty="0" smtClean="0"/>
          </a:p>
          <a:p>
            <a:r>
              <a:rPr lang="nl-NL" sz="2000" dirty="0" smtClean="0"/>
              <a:t/>
            </a:r>
            <a:br>
              <a:rPr lang="nl-NL" sz="2000" dirty="0" smtClean="0"/>
            </a:br>
            <a:r>
              <a:rPr lang="nl-NL" sz="2000" dirty="0" smtClean="0">
                <a:solidFill>
                  <a:srgbClr val="00B050"/>
                </a:solidFill>
              </a:rPr>
              <a:t>Wie meer wil lezen over dit punt, zie Reactie 9 </a:t>
            </a:r>
            <a:r>
              <a:rPr lang="nl-NL" sz="2000" i="1" dirty="0" smtClean="0">
                <a:solidFill>
                  <a:srgbClr val="00B050"/>
                </a:solidFill>
              </a:rPr>
              <a:t>Heeft God de zondeval voorzien?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95536" y="548680"/>
            <a:ext cx="8424936" cy="6001643"/>
          </a:xfrm>
          <a:prstGeom prst="rect">
            <a:avLst/>
          </a:prstGeom>
          <a:noFill/>
        </p:spPr>
        <p:txBody>
          <a:bodyPr wrap="square" rtlCol="0">
            <a:spAutoFit/>
          </a:bodyPr>
          <a:lstStyle/>
          <a:p>
            <a:pPr algn="ctr"/>
            <a:r>
              <a:rPr lang="nl-NL" sz="2400" dirty="0" smtClean="0">
                <a:solidFill>
                  <a:schemeClr val="bg1">
                    <a:lumMod val="65000"/>
                  </a:schemeClr>
                </a:solidFill>
              </a:rPr>
              <a:t>God de Zoon legt Zijn heilsplan uit</a:t>
            </a:r>
          </a:p>
          <a:p>
            <a:endParaRPr lang="nl-NL" sz="2000" dirty="0" smtClean="0"/>
          </a:p>
          <a:p>
            <a:r>
              <a:rPr lang="nl-NL" sz="2000" dirty="0" smtClean="0"/>
              <a:t>In de Bijbel wordt </a:t>
            </a:r>
            <a:r>
              <a:rPr lang="nl-NL" sz="2000" b="1" dirty="0" smtClean="0"/>
              <a:t>Gods heilsplan </a:t>
            </a:r>
            <a:r>
              <a:rPr lang="nl-NL" sz="2000" dirty="0" smtClean="0"/>
              <a:t>stapsgewijs ontvouwd.</a:t>
            </a:r>
          </a:p>
          <a:p>
            <a:r>
              <a:rPr lang="nl-NL" sz="2000" dirty="0" smtClean="0"/>
              <a:t>God spreekt mensen aan, en verbindt zich met diverse verbonden aan de mens.</a:t>
            </a:r>
            <a:br>
              <a:rPr lang="nl-NL" sz="2000" dirty="0" smtClean="0"/>
            </a:br>
            <a:endParaRPr lang="nl-NL" sz="2000" dirty="0" smtClean="0"/>
          </a:p>
          <a:p>
            <a:r>
              <a:rPr lang="nl-NL" sz="2000" dirty="0" smtClean="0"/>
              <a:t>Allereerst geeft God na de zondeval de moederbelofte.</a:t>
            </a:r>
          </a:p>
          <a:p>
            <a:r>
              <a:rPr lang="nl-NL" sz="2000" dirty="0" smtClean="0"/>
              <a:t>Daarin opent Hij voor Adam en Eva, en daarmee voor hun hele nageslacht, een groots perspectief. God zal de Satan overwinnen en alles goed maken.</a:t>
            </a:r>
          </a:p>
          <a:p>
            <a:endParaRPr lang="nl-NL" sz="2000" dirty="0" smtClean="0"/>
          </a:p>
          <a:p>
            <a:r>
              <a:rPr lang="nl-NL" sz="2000" dirty="0" smtClean="0"/>
              <a:t>Ondanks deze eerste belofte ontstaat er zelden een intieme omgang met God.</a:t>
            </a:r>
          </a:p>
          <a:p>
            <a:r>
              <a:rPr lang="nl-NL" sz="2000" dirty="0" smtClean="0"/>
              <a:t>Alleen over Henoch lezen we: </a:t>
            </a:r>
            <a:br>
              <a:rPr lang="nl-NL" sz="2000" dirty="0" smtClean="0"/>
            </a:br>
            <a:r>
              <a:rPr lang="nl-NL" sz="2000" dirty="0" smtClean="0"/>
              <a:t/>
            </a:r>
            <a:br>
              <a:rPr lang="nl-NL" sz="2000" dirty="0" smtClean="0"/>
            </a:br>
            <a:r>
              <a:rPr lang="nl-NL" sz="2000" dirty="0" smtClean="0">
                <a:solidFill>
                  <a:srgbClr val="00B0F0"/>
                </a:solidFill>
              </a:rPr>
              <a:t>‘En Henoch wandelde met God, en hij was niet meer, want God had hem opgenomen’ (Genesis 6:5)</a:t>
            </a:r>
            <a:r>
              <a:rPr lang="nl-NL" sz="2000" dirty="0" smtClean="0"/>
              <a:t/>
            </a:r>
            <a:br>
              <a:rPr lang="nl-NL" sz="2000" dirty="0" smtClean="0"/>
            </a:br>
            <a:r>
              <a:rPr lang="nl-NL" sz="2000" dirty="0" smtClean="0"/>
              <a:t/>
            </a:r>
            <a:br>
              <a:rPr lang="nl-NL" sz="2000" dirty="0" smtClean="0"/>
            </a:br>
            <a:r>
              <a:rPr lang="nl-NL" sz="2000" dirty="0" smtClean="0"/>
              <a:t>Ondanks deze intieme omgang met God, wat velen opgevallen moet zijn, is er niemand die Henoch navolgde. Alleen Noach wordt rechtvaardig genoemd.</a:t>
            </a:r>
            <a:br>
              <a:rPr lang="nl-NL" sz="2000" dirty="0" smtClean="0"/>
            </a:br>
            <a:r>
              <a:rPr lang="nl-NL" sz="2000" dirty="0" smtClean="0"/>
              <a:t>Met Noach gaat God dan ook verder. Hij redt hem en zijn gezin, en geeft hem na de zondvloed de toezegging dat zo’n vloed er nooit meer zal komen.</a:t>
            </a:r>
            <a:endParaRPr lang="nl-NL"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95536" y="548680"/>
            <a:ext cx="8424936" cy="6001643"/>
          </a:xfrm>
          <a:prstGeom prst="rect">
            <a:avLst/>
          </a:prstGeom>
          <a:noFill/>
        </p:spPr>
        <p:txBody>
          <a:bodyPr wrap="square" rtlCol="0">
            <a:spAutoFit/>
          </a:bodyPr>
          <a:lstStyle/>
          <a:p>
            <a:pPr algn="ctr"/>
            <a:endParaRPr lang="nl-NL" sz="2400" b="1" dirty="0" smtClean="0">
              <a:solidFill>
                <a:schemeClr val="bg1">
                  <a:lumMod val="65000"/>
                </a:schemeClr>
              </a:solidFill>
            </a:endParaRPr>
          </a:p>
          <a:p>
            <a:endParaRPr lang="nl-NL" sz="2000" dirty="0" smtClean="0"/>
          </a:p>
          <a:p>
            <a:r>
              <a:rPr lang="nl-NL" sz="2000" dirty="0" smtClean="0"/>
              <a:t>Hierna volgt het verhaal over Job. </a:t>
            </a:r>
            <a:br>
              <a:rPr lang="nl-NL" sz="2000" dirty="0" smtClean="0"/>
            </a:br>
            <a:r>
              <a:rPr lang="nl-NL" sz="2000" dirty="0" smtClean="0"/>
              <a:t>Job leefde waarschijnlijk tientallen jaren na de zondvloed en voor Abraham.</a:t>
            </a:r>
          </a:p>
          <a:p>
            <a:r>
              <a:rPr lang="nl-NL" sz="2000" dirty="0" smtClean="0"/>
              <a:t>Job was een rechtvaardig en gezegend man.</a:t>
            </a:r>
          </a:p>
          <a:p>
            <a:r>
              <a:rPr lang="nl-NL" sz="2000" dirty="0" smtClean="0"/>
              <a:t>Dat viel zelfs Satan op.</a:t>
            </a:r>
          </a:p>
          <a:p>
            <a:r>
              <a:rPr lang="nl-NL" sz="2000" dirty="0" smtClean="0"/>
              <a:t>Job is zwaar beproefd, maar hij is staande gebleven.</a:t>
            </a:r>
          </a:p>
          <a:p>
            <a:endParaRPr lang="nl-NL" sz="2000" dirty="0" smtClean="0"/>
          </a:p>
          <a:p>
            <a:r>
              <a:rPr lang="nl-NL" sz="2000" dirty="0" smtClean="0"/>
              <a:t>Deze drie mannen, Henoch, Noach en Job, vertellen ons een bijzonder verhaal.</a:t>
            </a:r>
          </a:p>
          <a:p>
            <a:r>
              <a:rPr lang="nl-NL" sz="2000" dirty="0" smtClean="0"/>
              <a:t>Zij waren in al die jaren de enigen die echt op God vertrouwden.</a:t>
            </a:r>
          </a:p>
          <a:p>
            <a:r>
              <a:rPr lang="nl-NL" sz="2000" dirty="0" smtClean="0"/>
              <a:t>Tot aan Gods keus voor Abraham hebben er naar alle waarschijnlijkheid miljoenen mensen de aarde bevolkt.</a:t>
            </a:r>
          </a:p>
          <a:p>
            <a:r>
              <a:rPr lang="nl-NL" sz="2000" dirty="0" smtClean="0"/>
              <a:t>Van slechts drie mannen weten we, dat zij met God leefden.</a:t>
            </a:r>
          </a:p>
          <a:p>
            <a:r>
              <a:rPr lang="nl-NL" sz="2000" dirty="0" smtClean="0"/>
              <a:t>Een triest resultaat.</a:t>
            </a:r>
          </a:p>
          <a:p>
            <a:endParaRPr lang="nl-NL" sz="2000" dirty="0" smtClean="0"/>
          </a:p>
          <a:p>
            <a:r>
              <a:rPr lang="nl-NL" sz="2000" dirty="0" smtClean="0"/>
              <a:t>Hieruit blijkt, dat zonder een krachtdadig ingrijpen van God het met de mensheid niks wordt.</a:t>
            </a:r>
          </a:p>
          <a:p>
            <a:r>
              <a:rPr lang="nl-NL" sz="2000" dirty="0" smtClean="0">
                <a:solidFill>
                  <a:srgbClr val="C00000"/>
                </a:solidFill>
              </a:rPr>
              <a:t>Vandaar dat God met Abraham een andere weg inslaat.</a:t>
            </a:r>
          </a:p>
          <a:p>
            <a:r>
              <a:rPr lang="nl-NL" sz="2000" dirty="0" smtClean="0">
                <a:solidFill>
                  <a:srgbClr val="C00000"/>
                </a:solidFill>
              </a:rPr>
              <a:t>De weg van uitverkiezing.</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95536" y="548680"/>
            <a:ext cx="8424936" cy="6001643"/>
          </a:xfrm>
          <a:prstGeom prst="rect">
            <a:avLst/>
          </a:prstGeom>
          <a:noFill/>
        </p:spPr>
        <p:txBody>
          <a:bodyPr wrap="square" rtlCol="0">
            <a:spAutoFit/>
          </a:bodyPr>
          <a:lstStyle/>
          <a:p>
            <a:pPr algn="ctr"/>
            <a:endParaRPr lang="nl-NL" sz="2400" b="1" dirty="0" smtClean="0">
              <a:solidFill>
                <a:schemeClr val="bg1">
                  <a:lumMod val="65000"/>
                </a:schemeClr>
              </a:solidFill>
            </a:endParaRPr>
          </a:p>
          <a:p>
            <a:endParaRPr lang="nl-NL" sz="2000" dirty="0" smtClean="0"/>
          </a:p>
          <a:p>
            <a:r>
              <a:rPr lang="nl-NL" sz="2000" dirty="0" smtClean="0"/>
              <a:t>De weg van uitverkiezing is een bijzondere weg.</a:t>
            </a:r>
          </a:p>
          <a:p>
            <a:r>
              <a:rPr lang="nl-NL" sz="2000" dirty="0" smtClean="0"/>
              <a:t>God neemt het initiatief en leidt naar geloof en ongeloof, naar geluk en ongeluk.</a:t>
            </a:r>
          </a:p>
          <a:p>
            <a:r>
              <a:rPr lang="nl-NL" sz="2000" dirty="0" smtClean="0"/>
              <a:t>God opent harten en verhardt harten.</a:t>
            </a:r>
          </a:p>
          <a:p>
            <a:r>
              <a:rPr lang="nl-NL" sz="2000" dirty="0" smtClean="0"/>
              <a:t>God kiest in Abraham een volk uit dat Zijn heilsplan bekend gaat maken.</a:t>
            </a:r>
          </a:p>
          <a:p>
            <a:r>
              <a:rPr lang="nl-NL" sz="2000" dirty="0" smtClean="0"/>
              <a:t>Daartoe heeft Hij eerst een toneelscript geschreven, en heeft daarbij in de loop van de tijd de juiste personen bijgezocht.</a:t>
            </a:r>
          </a:p>
          <a:p>
            <a:r>
              <a:rPr lang="nl-NL" sz="2000" dirty="0" smtClean="0"/>
              <a:t>God heeft met name de hoofdpersonen goed geïnstrueerd.</a:t>
            </a:r>
          </a:p>
          <a:p>
            <a:r>
              <a:rPr lang="nl-NL" sz="2000" dirty="0" smtClean="0"/>
              <a:t>God dwingt hen ‘soms’ tot het spelen van een bepaalde rol.</a:t>
            </a:r>
          </a:p>
          <a:p>
            <a:r>
              <a:rPr lang="nl-NL" sz="2000" dirty="0" smtClean="0"/>
              <a:t>Zo ontwikkelt Hij een verhaal, waarin Zijn heilsplan verweven wordt.</a:t>
            </a:r>
          </a:p>
          <a:p>
            <a:endParaRPr lang="nl-NL" sz="2000" dirty="0" smtClean="0"/>
          </a:p>
          <a:p>
            <a:r>
              <a:rPr lang="nl-NL" sz="2000" dirty="0" smtClean="0"/>
              <a:t>Iedere toneelspeler blijft altijd zijn eigen verantwoordelijkheid houden.</a:t>
            </a:r>
          </a:p>
          <a:p>
            <a:r>
              <a:rPr lang="nl-NL" sz="2000" dirty="0" smtClean="0"/>
              <a:t>Geen enkele toneelspeler is voor 100% een marionet.</a:t>
            </a:r>
          </a:p>
          <a:p>
            <a:r>
              <a:rPr lang="nl-NL" sz="2000" dirty="0" smtClean="0"/>
              <a:t>Nee, alle spelers in Gods heilsplan blijven heel menselijk.</a:t>
            </a:r>
          </a:p>
          <a:p>
            <a:r>
              <a:rPr lang="nl-NL" sz="2000" dirty="0" smtClean="0">
                <a:solidFill>
                  <a:srgbClr val="C00000"/>
                </a:solidFill>
              </a:rPr>
              <a:t>Op cruciale momenten moeten ze zelf kiezen.</a:t>
            </a:r>
          </a:p>
          <a:p>
            <a:r>
              <a:rPr lang="nl-NL" sz="2000" dirty="0" smtClean="0">
                <a:solidFill>
                  <a:srgbClr val="C00000"/>
                </a:solidFill>
              </a:rPr>
              <a:t>Maar God blijft hen, wat ze ook doen en laten, altijd steunen.</a:t>
            </a:r>
          </a:p>
          <a:p>
            <a:r>
              <a:rPr lang="nl-NL" sz="2000" dirty="0" smtClean="0">
                <a:solidFill>
                  <a:srgbClr val="C00000"/>
                </a:solidFill>
              </a:rPr>
              <a:t>In welke rol dan ook, Hij blijft hen nabij.</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95536" y="548680"/>
            <a:ext cx="8424936" cy="5693866"/>
          </a:xfrm>
          <a:prstGeom prst="rect">
            <a:avLst/>
          </a:prstGeom>
          <a:noFill/>
        </p:spPr>
        <p:txBody>
          <a:bodyPr wrap="square" rtlCol="0">
            <a:spAutoFit/>
          </a:bodyPr>
          <a:lstStyle/>
          <a:p>
            <a:pPr algn="ctr"/>
            <a:endParaRPr lang="nl-NL" sz="2400" b="1" dirty="0" smtClean="0">
              <a:solidFill>
                <a:schemeClr val="bg1">
                  <a:lumMod val="65000"/>
                </a:schemeClr>
              </a:solidFill>
            </a:endParaRPr>
          </a:p>
          <a:p>
            <a:endParaRPr lang="nl-NL" sz="2000" dirty="0" smtClean="0"/>
          </a:p>
          <a:p>
            <a:r>
              <a:rPr lang="nl-NL" sz="2000" dirty="0" smtClean="0"/>
              <a:t>De weg van uitverkiezing is voor Gods volk een lastige weg geweest.</a:t>
            </a:r>
          </a:p>
          <a:p>
            <a:r>
              <a:rPr lang="nl-NL" sz="2000" dirty="0" smtClean="0"/>
              <a:t>Het Oude Testament laat ons een heel trieste weg zien, met gelukkig diverse lichtpunten.</a:t>
            </a:r>
            <a:br>
              <a:rPr lang="nl-NL" sz="2000" dirty="0" smtClean="0"/>
            </a:br>
            <a:r>
              <a:rPr lang="nl-NL" sz="2000" dirty="0" smtClean="0"/>
              <a:t>Het is vooral God Zelf geweest, die de lichtpunten heeft doen oplichten.</a:t>
            </a:r>
          </a:p>
          <a:p>
            <a:r>
              <a:rPr lang="nl-NL" sz="2000" b="1" dirty="0" smtClean="0"/>
              <a:t>Telkens nam Hij het initiatief.</a:t>
            </a:r>
          </a:p>
          <a:p>
            <a:r>
              <a:rPr lang="nl-NL" sz="2000" b="1" dirty="0" smtClean="0"/>
              <a:t>Telkens maakte Hij enkele mensen bekwaam, en liet hen optreden als profeet, priester en koning.</a:t>
            </a:r>
          </a:p>
          <a:p>
            <a:r>
              <a:rPr lang="nl-NL" sz="2000" b="1" dirty="0" smtClean="0"/>
              <a:t>God koos hen allen uit. Hij had de regie.</a:t>
            </a:r>
          </a:p>
          <a:p>
            <a:endParaRPr lang="nl-NL" sz="2000" dirty="0" smtClean="0"/>
          </a:p>
          <a:p>
            <a:r>
              <a:rPr lang="nl-NL" sz="2000" dirty="0" smtClean="0"/>
              <a:t>Tijdens de ontvouwing van Zijn heilsplan doet God een beroep op iedereen om Hem te vertrouwen. </a:t>
            </a:r>
          </a:p>
          <a:p>
            <a:r>
              <a:rPr lang="nl-NL" sz="2000" dirty="0" smtClean="0"/>
              <a:t>Hij doet een beroep op allen die Hij mee laat spelen, maat ook op alle toeschouwers. </a:t>
            </a:r>
          </a:p>
          <a:p>
            <a:endParaRPr lang="nl-NL" sz="2000" dirty="0" smtClean="0"/>
          </a:p>
          <a:p>
            <a:r>
              <a:rPr lang="nl-NL" sz="2000" dirty="0" smtClean="0">
                <a:solidFill>
                  <a:srgbClr val="C00000"/>
                </a:solidFill>
              </a:rPr>
              <a:t>De toeschouwers van toen, maar ook de toeschouwers van nu, die al lezend Gods heilsplan kunnen leren doorzien.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95536" y="548680"/>
            <a:ext cx="8424936" cy="5693866"/>
          </a:xfrm>
          <a:prstGeom prst="rect">
            <a:avLst/>
          </a:prstGeom>
          <a:noFill/>
        </p:spPr>
        <p:txBody>
          <a:bodyPr wrap="square" rtlCol="0">
            <a:spAutoFit/>
          </a:bodyPr>
          <a:lstStyle/>
          <a:p>
            <a:pPr algn="ctr"/>
            <a:endParaRPr lang="nl-NL" sz="2400" b="1" dirty="0" smtClean="0">
              <a:solidFill>
                <a:schemeClr val="bg1">
                  <a:lumMod val="65000"/>
                </a:schemeClr>
              </a:solidFill>
            </a:endParaRPr>
          </a:p>
          <a:p>
            <a:pPr algn="ctr"/>
            <a:endParaRPr lang="nl-NL" sz="2000" dirty="0" smtClean="0"/>
          </a:p>
          <a:p>
            <a:r>
              <a:rPr lang="nl-NL" sz="2000" dirty="0" smtClean="0"/>
              <a:t>Gods beloften aan Abraham geldt dan ook alle volken. We lezen:</a:t>
            </a:r>
          </a:p>
          <a:p>
            <a:endParaRPr lang="nl-NL" sz="2000" dirty="0" smtClean="0"/>
          </a:p>
          <a:p>
            <a:r>
              <a:rPr lang="nl-NL" sz="2000" dirty="0" smtClean="0">
                <a:solidFill>
                  <a:srgbClr val="00B0F0"/>
                </a:solidFill>
              </a:rPr>
              <a:t>Uit Abraham zal immers zal een groot en machtig volk voortkomen, en </a:t>
            </a:r>
            <a:r>
              <a:rPr lang="nl-NL" sz="2000" b="1" dirty="0" smtClean="0">
                <a:solidFill>
                  <a:srgbClr val="00B0F0"/>
                </a:solidFill>
              </a:rPr>
              <a:t>alle volken </a:t>
            </a:r>
            <a:r>
              <a:rPr lang="nl-NL" sz="2000" dirty="0" smtClean="0">
                <a:solidFill>
                  <a:srgbClr val="00B0F0"/>
                </a:solidFill>
              </a:rPr>
              <a:t>op aarde zullen </a:t>
            </a:r>
            <a:r>
              <a:rPr lang="nl-NL" sz="2000" u="sng" dirty="0" smtClean="0">
                <a:solidFill>
                  <a:srgbClr val="00B0F0"/>
                </a:solidFill>
              </a:rPr>
              <a:t>wensen</a:t>
            </a:r>
            <a:r>
              <a:rPr lang="nl-NL" sz="2000" dirty="0" smtClean="0">
                <a:solidFill>
                  <a:srgbClr val="00B0F0"/>
                </a:solidFill>
              </a:rPr>
              <a:t> zo gezegend te worden als hij. (Genesis 18:18)</a:t>
            </a:r>
          </a:p>
          <a:p>
            <a:endParaRPr lang="nl-NL" sz="2000" dirty="0" smtClean="0">
              <a:solidFill>
                <a:srgbClr val="00B0F0"/>
              </a:solidFill>
            </a:endParaRPr>
          </a:p>
          <a:p>
            <a:r>
              <a:rPr lang="nl-NL" sz="2000" dirty="0" smtClean="0">
                <a:solidFill>
                  <a:srgbClr val="00B0F0"/>
                </a:solidFill>
              </a:rPr>
              <a:t>Ik zal je zo veel nakomelingen geven als er sterren aan de hemel zijn en dit hele gebied aan hen geven, en </a:t>
            </a:r>
            <a:r>
              <a:rPr lang="nl-NL" sz="2000" b="1" dirty="0" smtClean="0">
                <a:solidFill>
                  <a:srgbClr val="00B0F0"/>
                </a:solidFill>
              </a:rPr>
              <a:t>alle volken </a:t>
            </a:r>
            <a:r>
              <a:rPr lang="nl-NL" sz="2000" dirty="0" smtClean="0">
                <a:solidFill>
                  <a:srgbClr val="00B0F0"/>
                </a:solidFill>
              </a:rPr>
              <a:t>op aarde zullen </a:t>
            </a:r>
            <a:r>
              <a:rPr lang="nl-NL" sz="2000" u="sng" dirty="0" smtClean="0">
                <a:solidFill>
                  <a:srgbClr val="00B0F0"/>
                </a:solidFill>
              </a:rPr>
              <a:t>wensen</a:t>
            </a:r>
            <a:r>
              <a:rPr lang="nl-NL" sz="2000" dirty="0" smtClean="0">
                <a:solidFill>
                  <a:srgbClr val="00B0F0"/>
                </a:solidFill>
              </a:rPr>
              <a:t> zo gezegend te worden als jouw nakomelingen. (Genesis 26:4)</a:t>
            </a:r>
          </a:p>
          <a:p>
            <a:endParaRPr lang="nl-NL" sz="2000" dirty="0" smtClean="0">
              <a:solidFill>
                <a:srgbClr val="00B0F0"/>
              </a:solidFill>
            </a:endParaRPr>
          </a:p>
          <a:p>
            <a:r>
              <a:rPr lang="nl-NL" sz="2000" dirty="0" smtClean="0">
                <a:solidFill>
                  <a:srgbClr val="00B0F0"/>
                </a:solidFill>
              </a:rPr>
              <a:t>Je zult zo veel nakomelingen krijgen als er stof op de aarde is; je gebied zal zich uitbreiden naar het westen en het oosten, naar het noorden en het zuiden. </a:t>
            </a:r>
          </a:p>
          <a:p>
            <a:r>
              <a:rPr lang="nl-NL" sz="2000" b="1" dirty="0" smtClean="0">
                <a:solidFill>
                  <a:srgbClr val="00B0F0"/>
                </a:solidFill>
              </a:rPr>
              <a:t>Alle volken</a:t>
            </a:r>
            <a:r>
              <a:rPr lang="nl-NL" sz="2000" dirty="0" smtClean="0">
                <a:solidFill>
                  <a:srgbClr val="00B0F0"/>
                </a:solidFill>
              </a:rPr>
              <a:t> op aarde zullen </a:t>
            </a:r>
            <a:r>
              <a:rPr lang="nl-NL" sz="2000" u="sng" dirty="0" smtClean="0">
                <a:solidFill>
                  <a:srgbClr val="00B0F0"/>
                </a:solidFill>
              </a:rPr>
              <a:t>wensen</a:t>
            </a:r>
            <a:r>
              <a:rPr lang="nl-NL" sz="2000" dirty="0" smtClean="0">
                <a:solidFill>
                  <a:srgbClr val="00B0F0"/>
                </a:solidFill>
              </a:rPr>
              <a:t> zo gezegend te worden als jij en je nakomelingen.(Genesis 28:14)</a:t>
            </a:r>
          </a:p>
          <a:p>
            <a:endParaRPr lang="nl-NL" sz="2000" dirty="0" smtClean="0"/>
          </a:p>
          <a:p>
            <a:r>
              <a:rPr lang="nl-NL" sz="2000" dirty="0" smtClean="0">
                <a:solidFill>
                  <a:srgbClr val="C00000"/>
                </a:solidFill>
              </a:rPr>
              <a:t>Wat een prachtige beloften.</a:t>
            </a:r>
            <a:br>
              <a:rPr lang="nl-NL" sz="2000" dirty="0" smtClean="0">
                <a:solidFill>
                  <a:srgbClr val="C00000"/>
                </a:solidFill>
              </a:rPr>
            </a:br>
            <a:r>
              <a:rPr lang="nl-NL" sz="2000" dirty="0" smtClean="0">
                <a:solidFill>
                  <a:srgbClr val="C00000"/>
                </a:solidFill>
              </a:rPr>
              <a:t>Maar wie zou graag met een Jood willen ruilen?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95536" y="548680"/>
            <a:ext cx="8424936" cy="5693866"/>
          </a:xfrm>
          <a:prstGeom prst="rect">
            <a:avLst/>
          </a:prstGeom>
          <a:noFill/>
        </p:spPr>
        <p:txBody>
          <a:bodyPr wrap="square" rtlCol="0">
            <a:spAutoFit/>
          </a:bodyPr>
          <a:lstStyle/>
          <a:p>
            <a:pPr algn="ctr"/>
            <a:r>
              <a:rPr lang="nl-NL" sz="2400" dirty="0" smtClean="0">
                <a:solidFill>
                  <a:schemeClr val="bg1">
                    <a:lumMod val="65000"/>
                  </a:schemeClr>
                </a:solidFill>
              </a:rPr>
              <a:t>God de Zoon legt Zijn heilsplan uit</a:t>
            </a:r>
          </a:p>
          <a:p>
            <a:endParaRPr lang="nl-NL" sz="2000" dirty="0" smtClean="0"/>
          </a:p>
          <a:p>
            <a:r>
              <a:rPr lang="nl-NL" sz="2000" dirty="0" smtClean="0"/>
              <a:t>Ik heb Gods beloften aan Abraham geciteerd uit De Nieuwe Bijbelvertaling.</a:t>
            </a:r>
            <a:br>
              <a:rPr lang="nl-NL" sz="2000" dirty="0" smtClean="0"/>
            </a:br>
            <a:r>
              <a:rPr lang="nl-NL" sz="2000" dirty="0" smtClean="0"/>
              <a:t>Opvallend is dat in die vertaling het woord </a:t>
            </a:r>
            <a:r>
              <a:rPr lang="nl-NL" sz="2000" u="sng" dirty="0" smtClean="0"/>
              <a:t>wensen</a:t>
            </a:r>
            <a:r>
              <a:rPr lang="nl-NL" sz="2000" dirty="0" smtClean="0"/>
              <a:t> is gebruikt, waardoor de  beloften aan </a:t>
            </a:r>
            <a:r>
              <a:rPr lang="nl-NL" sz="2000" b="1" dirty="0" smtClean="0"/>
              <a:t>alle volken enigszins genuanceerd </a:t>
            </a:r>
            <a:r>
              <a:rPr lang="nl-NL" sz="2000" dirty="0" smtClean="0"/>
              <a:t>worden.</a:t>
            </a:r>
            <a:br>
              <a:rPr lang="nl-NL" sz="2000" dirty="0" smtClean="0"/>
            </a:br>
            <a:r>
              <a:rPr lang="nl-NL" sz="2000" dirty="0" smtClean="0"/>
              <a:t>In alle andere vertalingen lees ik een dwingender tekst: Door uw nakomelingen zal zegen komen over alle volken van de aarde. (Willibrordvertaling 1995)</a:t>
            </a:r>
          </a:p>
          <a:p>
            <a:endParaRPr lang="nl-NL" sz="2000" dirty="0" smtClean="0"/>
          </a:p>
          <a:p>
            <a:r>
              <a:rPr lang="nl-NL" sz="2000" dirty="0" smtClean="0"/>
              <a:t>Ik denk, dat als op de jongste dag alle boeken opengaan iedereen Gods heilsplan zal inzien. </a:t>
            </a:r>
          </a:p>
          <a:p>
            <a:r>
              <a:rPr lang="nl-NL" sz="2000" dirty="0" smtClean="0"/>
              <a:t>Alle volken zullen dat zien en zich erover verbazen.</a:t>
            </a:r>
          </a:p>
          <a:p>
            <a:r>
              <a:rPr lang="nl-NL" sz="2000" dirty="0" smtClean="0"/>
              <a:t>Gods volk zal dan erkenning vinden.</a:t>
            </a:r>
          </a:p>
          <a:p>
            <a:r>
              <a:rPr lang="nl-NL" sz="2000" dirty="0" smtClean="0"/>
              <a:t>Iedereen zal inzien dat Gods weg met dat volk de opmaat is geweest naar de komst van Jezus Christus.</a:t>
            </a:r>
          </a:p>
          <a:p>
            <a:r>
              <a:rPr lang="nl-NL" sz="2000" dirty="0" smtClean="0">
                <a:solidFill>
                  <a:srgbClr val="C00000"/>
                </a:solidFill>
              </a:rPr>
              <a:t>Iedereen zal inzien dat alle beloften die God aan Zijn volk gaf, in beginsel door Jezus zijn vervuld. Hij heeft Satan overwonnen, Hij bouwt aan Zijn Vrederijk in de hemel, Hij regeert ook op aarde, en werkt aan de realisatie van de nieuwe hemel en de nieuwe aarde.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76672"/>
            <a:ext cx="8568952" cy="6001643"/>
          </a:xfrm>
          <a:prstGeom prst="rect">
            <a:avLst/>
          </a:prstGeom>
          <a:noFill/>
        </p:spPr>
        <p:txBody>
          <a:bodyPr wrap="square" rtlCol="0">
            <a:spAutoFit/>
          </a:bodyPr>
          <a:lstStyle/>
          <a:p>
            <a:pPr algn="ctr"/>
            <a:r>
              <a:rPr lang="nl-NL" sz="2400" dirty="0" smtClean="0">
                <a:solidFill>
                  <a:schemeClr val="bg1">
                    <a:lumMod val="65000"/>
                  </a:schemeClr>
                </a:solidFill>
              </a:rPr>
              <a:t>Van oud naar nieuw, van schepping tot herschepping</a:t>
            </a:r>
          </a:p>
          <a:p>
            <a:endParaRPr lang="nl-NL" sz="2000" dirty="0" smtClean="0"/>
          </a:p>
          <a:p>
            <a:r>
              <a:rPr lang="nl-NL" sz="2000" dirty="0" smtClean="0"/>
              <a:t>Het Bijbelverhaal begint bij de schepping en geeft uitzicht op de herschepping.</a:t>
            </a:r>
          </a:p>
          <a:p>
            <a:r>
              <a:rPr lang="nl-NL" sz="2000" dirty="0" smtClean="0"/>
              <a:t>Het is een progressief verhaal, waarbij wij steeds meer komen te weten.</a:t>
            </a:r>
          </a:p>
          <a:p>
            <a:r>
              <a:rPr lang="nl-NL" sz="2000" dirty="0" smtClean="0"/>
              <a:t>Openbaring rondt dit verhaal af.</a:t>
            </a:r>
          </a:p>
          <a:p>
            <a:r>
              <a:rPr lang="nl-NL" sz="2000" dirty="0" smtClean="0"/>
              <a:t>In Openbaring kunnen we constateren dat daarin naar een climax wordt toegewerkt.</a:t>
            </a:r>
          </a:p>
          <a:p>
            <a:r>
              <a:rPr lang="nl-NL" sz="2000" dirty="0" smtClean="0"/>
              <a:t>Terwijl de boeken opengaan, zal alles uit de doeken gedaan worden.</a:t>
            </a:r>
          </a:p>
          <a:p>
            <a:r>
              <a:rPr lang="nl-NL" sz="2000" dirty="0" smtClean="0"/>
              <a:t>Dan zal blijken dat alles goed georkestreerd is.</a:t>
            </a:r>
          </a:p>
          <a:p>
            <a:r>
              <a:rPr lang="nl-NL" sz="2000" dirty="0" smtClean="0"/>
              <a:t>God heeft de regie in handen, terwijl elk mens zijn eigen verantwoordelijkheid krijgt.</a:t>
            </a:r>
          </a:p>
          <a:p>
            <a:endParaRPr lang="nl-NL" sz="2000" dirty="0" smtClean="0"/>
          </a:p>
          <a:p>
            <a:r>
              <a:rPr lang="nl-NL" sz="2000" dirty="0" smtClean="0"/>
              <a:t>Ook openbaart Openbaring </a:t>
            </a:r>
            <a:r>
              <a:rPr lang="nl-NL" sz="2000" dirty="0" smtClean="0"/>
              <a:t>de</a:t>
            </a:r>
            <a:r>
              <a:rPr lang="nl-NL" sz="2000" dirty="0" smtClean="0"/>
              <a:t> </a:t>
            </a:r>
            <a:r>
              <a:rPr lang="nl-NL" sz="2000" dirty="0" smtClean="0"/>
              <a:t>plot, dat elk mens een eerlijke kans krijgt om te kiezen. Want de heilsgeschiedenis zal aan iedereen worden bekend gemaakt, waarna elke knie zich zal buigen en God zal loven.</a:t>
            </a:r>
          </a:p>
          <a:p>
            <a:r>
              <a:rPr lang="nl-NL" sz="2000" dirty="0" smtClean="0"/>
              <a:t>Pas daarna wordt Satan nog eenmaal losgelaten.</a:t>
            </a:r>
          </a:p>
          <a:p>
            <a:r>
              <a:rPr lang="nl-NL" sz="2000" dirty="0" smtClean="0"/>
              <a:t>Dan krijgen allen, die tot dat moment nog niet voor Jezus Christus gekozen hebben, alsnog de mogelijkheid om te kiezen.</a:t>
            </a:r>
            <a:br>
              <a:rPr lang="nl-NL" sz="2000" dirty="0" smtClean="0"/>
            </a:br>
            <a:r>
              <a:rPr lang="nl-NL" sz="2000" dirty="0" smtClean="0">
                <a:solidFill>
                  <a:srgbClr val="C00000"/>
                </a:solidFill>
              </a:rPr>
              <a:t>Nu met voldoende kennis om een verantwoorde keus te kunnen maken.</a:t>
            </a:r>
            <a:endParaRPr lang="nl-NL" dirty="0" smtClean="0">
              <a:solidFill>
                <a:srgbClr val="C0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95536" y="548680"/>
            <a:ext cx="8424936" cy="5693866"/>
          </a:xfrm>
          <a:prstGeom prst="rect">
            <a:avLst/>
          </a:prstGeom>
          <a:noFill/>
        </p:spPr>
        <p:txBody>
          <a:bodyPr wrap="square" rtlCol="0">
            <a:spAutoFit/>
          </a:bodyPr>
          <a:lstStyle/>
          <a:p>
            <a:pPr algn="ctr"/>
            <a:endParaRPr lang="nl-NL" sz="2400" b="1" dirty="0" smtClean="0">
              <a:solidFill>
                <a:schemeClr val="bg1">
                  <a:lumMod val="65000"/>
                </a:schemeClr>
              </a:solidFill>
            </a:endParaRPr>
          </a:p>
          <a:p>
            <a:endParaRPr lang="nl-NL" sz="2000" dirty="0" smtClean="0"/>
          </a:p>
          <a:p>
            <a:r>
              <a:rPr lang="nl-NL" sz="2000" dirty="0" smtClean="0"/>
              <a:t>De uitverkiezing tijdens het oude verbond verliep anders dan tijdens het nieuwe verbond.</a:t>
            </a:r>
            <a:br>
              <a:rPr lang="nl-NL" sz="2000" dirty="0" smtClean="0"/>
            </a:br>
            <a:r>
              <a:rPr lang="nl-NL" sz="2000" dirty="0" smtClean="0"/>
              <a:t>Tijdens het oude verbond trok God de teugels aan, en stuurde heel direct de hele geschiedenis van Israël. Daarbij beperkte Hij de keuzevrijheid van mensen. Hij riep. Hij had de regie.</a:t>
            </a:r>
          </a:p>
          <a:p>
            <a:r>
              <a:rPr lang="nl-NL" sz="2000" dirty="0" smtClean="0"/>
              <a:t>Daarbij liet Hij wel een zekere keuzevrijheid in stand, want Hij wilde dat Zijn volk Hem zou liefhebben.</a:t>
            </a:r>
          </a:p>
          <a:p>
            <a:r>
              <a:rPr lang="nl-NL" sz="2000" dirty="0" smtClean="0"/>
              <a:t>Liefhebben, zonder keuzevrijheid, dat kan niet.</a:t>
            </a:r>
          </a:p>
          <a:p>
            <a:r>
              <a:rPr lang="nl-NL" sz="2000" dirty="0" smtClean="0"/>
              <a:t>Maar in grote lijnen nam God tijdens het oude verbond de teugels in handen.</a:t>
            </a:r>
          </a:p>
          <a:p>
            <a:endParaRPr lang="nl-NL" sz="2000" dirty="0" smtClean="0"/>
          </a:p>
          <a:p>
            <a:r>
              <a:rPr lang="nl-NL" sz="2000" dirty="0" smtClean="0"/>
              <a:t>In het nieuwe verbond laat God de teugels weer vieren.</a:t>
            </a:r>
          </a:p>
          <a:p>
            <a:r>
              <a:rPr lang="nl-NL" sz="2000" dirty="0" smtClean="0"/>
              <a:t>Hij heeft Zijn heilsplan gerealiseerd.</a:t>
            </a:r>
            <a:br>
              <a:rPr lang="nl-NL" sz="2000" dirty="0" smtClean="0"/>
            </a:br>
            <a:r>
              <a:rPr lang="nl-NL" sz="2000" dirty="0" smtClean="0"/>
              <a:t>Hij geeft aan zijn discipelen de opdracht om dit heilsplan aan iedereen bekend te maken.</a:t>
            </a:r>
          </a:p>
          <a:p>
            <a:r>
              <a:rPr lang="nl-NL" sz="2000" dirty="0" smtClean="0">
                <a:solidFill>
                  <a:srgbClr val="C00000"/>
                </a:solidFill>
              </a:rPr>
              <a:t>Hij geeft aan elke gelovige de Heilige Geest, zodat zij elke opdracht aankunnen die Hij van hen vraagt.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95536" y="548680"/>
            <a:ext cx="8424936" cy="6309420"/>
          </a:xfrm>
          <a:prstGeom prst="rect">
            <a:avLst/>
          </a:prstGeom>
          <a:noFill/>
        </p:spPr>
        <p:txBody>
          <a:bodyPr wrap="square" rtlCol="0">
            <a:spAutoFit/>
          </a:bodyPr>
          <a:lstStyle/>
          <a:p>
            <a:pPr algn="ctr"/>
            <a:endParaRPr lang="nl-NL" sz="2400" b="1" dirty="0" smtClean="0">
              <a:solidFill>
                <a:schemeClr val="bg1">
                  <a:lumMod val="65000"/>
                </a:schemeClr>
              </a:solidFill>
            </a:endParaRPr>
          </a:p>
          <a:p>
            <a:endParaRPr lang="nl-NL" sz="2000" dirty="0" smtClean="0"/>
          </a:p>
          <a:p>
            <a:r>
              <a:rPr lang="nl-NL" sz="2000" dirty="0" smtClean="0"/>
              <a:t>Het nieuwe verbond heeft een ander karakter dan het oude verbond.</a:t>
            </a:r>
          </a:p>
          <a:p>
            <a:r>
              <a:rPr lang="nl-NL" sz="2000" dirty="0" smtClean="0"/>
              <a:t>Het oude verbond beperkt zich tot Abraham en zijn natuurlijke nakomelingen, het volk Israël.</a:t>
            </a:r>
          </a:p>
          <a:p>
            <a:r>
              <a:rPr lang="nl-NL" sz="2000" dirty="0" smtClean="0"/>
              <a:t>Het nieuwe verbond richt zich op alle gelovigen, op alle nakomelingen van Abraham in geestelijke zin. We lezen immers:</a:t>
            </a:r>
            <a:br>
              <a:rPr lang="nl-NL" sz="2000" dirty="0" smtClean="0"/>
            </a:br>
            <a:r>
              <a:rPr lang="nl-NL" sz="2000" dirty="0" smtClean="0"/>
              <a:t/>
            </a:r>
            <a:br>
              <a:rPr lang="nl-NL" sz="2000" dirty="0" smtClean="0"/>
            </a:br>
            <a:r>
              <a:rPr lang="nl-NL" sz="2000" dirty="0" smtClean="0">
                <a:solidFill>
                  <a:srgbClr val="00B0F0"/>
                </a:solidFill>
              </a:rPr>
              <a:t>Omdat u Christus toebehoort, bent u nakomelingen van Abraham, erfgenamen volgens de belofte. (Galaten 3:29)</a:t>
            </a:r>
          </a:p>
          <a:p>
            <a:endParaRPr lang="nl-NL" sz="2000" dirty="0" smtClean="0"/>
          </a:p>
          <a:p>
            <a:r>
              <a:rPr lang="nl-NL" sz="2000" dirty="0" smtClean="0"/>
              <a:t>Het nieuwe verbond is niet alleen breder, maar ook dieper.</a:t>
            </a:r>
          </a:p>
          <a:p>
            <a:endParaRPr lang="nl-NL" sz="2000" dirty="0" smtClean="0"/>
          </a:p>
          <a:p>
            <a:r>
              <a:rPr lang="nl-NL" sz="2000" dirty="0" smtClean="0">
                <a:solidFill>
                  <a:srgbClr val="00B0F0"/>
                </a:solidFill>
              </a:rPr>
              <a:t>Maar nu bent u, die eens ver weg was, in Christus Jezus dichtbij gekomen, door Zijn bloed. </a:t>
            </a:r>
          </a:p>
          <a:p>
            <a:r>
              <a:rPr lang="nl-NL" sz="2000" dirty="0" smtClean="0">
                <a:solidFill>
                  <a:srgbClr val="00B0F0"/>
                </a:solidFill>
              </a:rPr>
              <a:t>Want Hij is onze vrede, Hij die met zijn dood de twee werelden één heeft gemaakt, de muur van vijandschap ertussen heeft afgebroken en de wet met zijn geboden en voorschriften buiten werking heeft  gesteld, om uit die twee in Zichzelf één nieuwe mens te scheppen. (vervolg →)</a:t>
            </a:r>
          </a:p>
          <a:p>
            <a:endParaRPr lang="nl-NL" sz="20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95536" y="548680"/>
            <a:ext cx="8424936" cy="5693866"/>
          </a:xfrm>
          <a:prstGeom prst="rect">
            <a:avLst/>
          </a:prstGeom>
          <a:noFill/>
        </p:spPr>
        <p:txBody>
          <a:bodyPr wrap="square" rtlCol="0">
            <a:spAutoFit/>
          </a:bodyPr>
          <a:lstStyle/>
          <a:p>
            <a:pPr algn="ctr"/>
            <a:endParaRPr lang="nl-NL" sz="2400" b="1" dirty="0" smtClean="0">
              <a:solidFill>
                <a:schemeClr val="bg1">
                  <a:lumMod val="65000"/>
                </a:schemeClr>
              </a:solidFill>
            </a:endParaRPr>
          </a:p>
          <a:p>
            <a:endParaRPr lang="nl-NL" sz="2000" dirty="0" smtClean="0"/>
          </a:p>
          <a:p>
            <a:r>
              <a:rPr lang="nl-NL" sz="2000" dirty="0" smtClean="0">
                <a:solidFill>
                  <a:srgbClr val="00B0F0"/>
                </a:solidFill>
              </a:rPr>
              <a:t>Zo bracht Hij vrede en verzoende Hij door het kruis beide in één lichaam met God, door in Zijn lichaam de vijandschap te doden. (Efeziërs 2:13-16)</a:t>
            </a:r>
          </a:p>
          <a:p>
            <a:endParaRPr lang="nl-NL" sz="2000" dirty="0" smtClean="0">
              <a:solidFill>
                <a:srgbClr val="00B0F0"/>
              </a:solidFill>
            </a:endParaRPr>
          </a:p>
          <a:p>
            <a:r>
              <a:rPr lang="nl-NL" sz="2000" dirty="0" smtClean="0">
                <a:solidFill>
                  <a:srgbClr val="00B0F0"/>
                </a:solidFill>
              </a:rPr>
              <a:t>Ze bewijzen door hun daden dat wat de wet eist in hun hart geschreven staat; en hun geweten bevestigt dit, omdat ze zichzelf met hun gedachten beschuldigen of vrijpleiten. (Romeinen 2:15)</a:t>
            </a:r>
          </a:p>
          <a:p>
            <a:endParaRPr lang="nl-NL" sz="2000" dirty="0" smtClean="0">
              <a:solidFill>
                <a:srgbClr val="00B0F0"/>
              </a:solidFill>
            </a:endParaRPr>
          </a:p>
          <a:p>
            <a:r>
              <a:rPr lang="nl-NL" sz="2000" dirty="0" smtClean="0">
                <a:solidFill>
                  <a:srgbClr val="00B0F0"/>
                </a:solidFill>
              </a:rPr>
              <a:t>Wie zich aan Zijn geboden houdt blijft in God, en God blijft in hem. Dat Hij in ons blijft, weten we door de Geest die Hij ons heeft gegeven. (1 Johannes 3:24)</a:t>
            </a:r>
          </a:p>
          <a:p>
            <a:endParaRPr lang="nl-NL" sz="2000" dirty="0" smtClean="0">
              <a:solidFill>
                <a:srgbClr val="00B0F0"/>
              </a:solidFill>
            </a:endParaRPr>
          </a:p>
          <a:p>
            <a:r>
              <a:rPr lang="nl-NL" sz="2000" dirty="0" smtClean="0">
                <a:solidFill>
                  <a:srgbClr val="00B0F0"/>
                </a:solidFill>
              </a:rPr>
              <a:t>Ik vermag alle dingen in Hem, die mij kracht geeft. (Filippenzen 4:13)</a:t>
            </a:r>
          </a:p>
          <a:p>
            <a:endParaRPr lang="nl-NL" sz="2000" dirty="0" smtClean="0">
              <a:solidFill>
                <a:srgbClr val="00B0F0"/>
              </a:solidFill>
            </a:endParaRPr>
          </a:p>
          <a:p>
            <a:r>
              <a:rPr lang="nl-NL" sz="2000" dirty="0" smtClean="0">
                <a:solidFill>
                  <a:srgbClr val="00B0F0"/>
                </a:solidFill>
              </a:rPr>
              <a:t>Blijf u inspannen voor uw redding, en doe dat in diep ontzag voor God, want het is God die zowel het willen als het handelen bij u teweegbrengt, omdat het Hem behaagt. (Filippenzen 2:12b-13)</a:t>
            </a:r>
          </a:p>
          <a:p>
            <a:endParaRPr lang="nl-NL" sz="2000" dirty="0" smtClean="0">
              <a:solidFill>
                <a:srgbClr val="00B0F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95536" y="548680"/>
            <a:ext cx="8424936" cy="5693866"/>
          </a:xfrm>
          <a:prstGeom prst="rect">
            <a:avLst/>
          </a:prstGeom>
          <a:noFill/>
        </p:spPr>
        <p:txBody>
          <a:bodyPr wrap="square" rtlCol="0">
            <a:spAutoFit/>
          </a:bodyPr>
          <a:lstStyle/>
          <a:p>
            <a:pPr algn="ctr"/>
            <a:endParaRPr lang="nl-NL" sz="2400" b="1" dirty="0" smtClean="0">
              <a:solidFill>
                <a:schemeClr val="bg1">
                  <a:lumMod val="65000"/>
                </a:schemeClr>
              </a:solidFill>
            </a:endParaRPr>
          </a:p>
          <a:p>
            <a:endParaRPr lang="nl-NL" sz="2000" dirty="0" smtClean="0"/>
          </a:p>
          <a:p>
            <a:r>
              <a:rPr lang="nl-NL" sz="2000" dirty="0" smtClean="0"/>
              <a:t>Deze teksten interpreteer ik als volgt:</a:t>
            </a:r>
          </a:p>
          <a:p>
            <a:r>
              <a:rPr lang="nl-NL" sz="2000" dirty="0" smtClean="0"/>
              <a:t>Ieder die gelooft ontvangt de heilige Geest, die het geloof in ons uitwerkt.</a:t>
            </a:r>
          </a:p>
          <a:p>
            <a:r>
              <a:rPr lang="nl-NL" sz="2000" dirty="0" smtClean="0"/>
              <a:t>Maar dat gaat niet vanzelf.</a:t>
            </a:r>
            <a:br>
              <a:rPr lang="nl-NL" sz="2000" dirty="0" smtClean="0"/>
            </a:br>
            <a:r>
              <a:rPr lang="nl-NL" sz="2000" dirty="0" smtClean="0"/>
              <a:t>Hij (de heilige Geest) beschouwt ons min of meer als zijnde volwassen.</a:t>
            </a:r>
          </a:p>
          <a:p>
            <a:r>
              <a:rPr lang="nl-NL" sz="2000" dirty="0" smtClean="0"/>
              <a:t>Wij zijn aanspreekbaar en kunnen kiezen.</a:t>
            </a:r>
          </a:p>
          <a:p>
            <a:r>
              <a:rPr lang="nl-NL" sz="2000" dirty="0" smtClean="0"/>
              <a:t>Wij zijn beter in staat om te kiezen, dan de Israëlieten onder het oude verbond.</a:t>
            </a:r>
          </a:p>
          <a:p>
            <a:r>
              <a:rPr lang="nl-NL" sz="2000" dirty="0" smtClean="0"/>
              <a:t>Gods heilsopenbaring is verder gekomen, en daarop zijn wij aanspreekbaar.</a:t>
            </a:r>
          </a:p>
          <a:p>
            <a:endParaRPr lang="nl-NL" sz="2000" dirty="0" smtClean="0"/>
          </a:p>
          <a:p>
            <a:r>
              <a:rPr lang="nl-NL" sz="2000" dirty="0" smtClean="0"/>
              <a:t>Het hele Oude Testament is mee opgeschreven als lesmateriaal voor ons.</a:t>
            </a:r>
          </a:p>
          <a:p>
            <a:r>
              <a:rPr lang="nl-NL" sz="2000" dirty="0" smtClean="0"/>
              <a:t>Wij mogen ons met iedereen identificeren, met de goeden en de kwaden.</a:t>
            </a:r>
          </a:p>
          <a:p>
            <a:r>
              <a:rPr lang="nl-NL" sz="2000" dirty="0" smtClean="0"/>
              <a:t>Dan zal blijken dat de kwaden niet zo heel veel slechter zijn dan wij, wij in onze diepste gedachten.</a:t>
            </a:r>
          </a:p>
          <a:p>
            <a:endParaRPr lang="nl-NL" sz="2000" dirty="0" smtClean="0">
              <a:solidFill>
                <a:srgbClr val="00B0F0"/>
              </a:solidFill>
            </a:endParaRPr>
          </a:p>
          <a:p>
            <a:r>
              <a:rPr lang="nl-NL" sz="2000" dirty="0" smtClean="0">
                <a:solidFill>
                  <a:srgbClr val="C00000"/>
                </a:solidFill>
              </a:rPr>
              <a:t>Met dit lesmateriaal in de hand, beschouwt God ons als volwassenen.</a:t>
            </a:r>
          </a:p>
          <a:p>
            <a:r>
              <a:rPr lang="nl-NL" sz="2000" dirty="0" smtClean="0">
                <a:solidFill>
                  <a:srgbClr val="C00000"/>
                </a:solidFill>
              </a:rPr>
              <a:t>Vandaar dat ik denk, dat Hij de teugels iets laat vieren.</a:t>
            </a:r>
          </a:p>
          <a:p>
            <a:r>
              <a:rPr lang="nl-NL" sz="2000" dirty="0" smtClean="0">
                <a:solidFill>
                  <a:srgbClr val="C00000"/>
                </a:solidFill>
              </a:rPr>
              <a:t>Als wedergeboren christenen krijgen we meer keuzevrijheid.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95536" y="548680"/>
            <a:ext cx="8424936" cy="5386090"/>
          </a:xfrm>
          <a:prstGeom prst="rect">
            <a:avLst/>
          </a:prstGeom>
          <a:noFill/>
        </p:spPr>
        <p:txBody>
          <a:bodyPr wrap="square" rtlCol="0">
            <a:spAutoFit/>
          </a:bodyPr>
          <a:lstStyle/>
          <a:p>
            <a:pPr algn="ctr"/>
            <a:endParaRPr lang="nl-NL" sz="2400" b="1" dirty="0" smtClean="0">
              <a:solidFill>
                <a:schemeClr val="bg1">
                  <a:lumMod val="65000"/>
                </a:schemeClr>
              </a:solidFill>
            </a:endParaRPr>
          </a:p>
          <a:p>
            <a:endParaRPr lang="nl-NL" sz="2000" dirty="0" smtClean="0"/>
          </a:p>
          <a:p>
            <a:r>
              <a:rPr lang="nl-NL" sz="2000" dirty="0" smtClean="0"/>
              <a:t>Als christenen hebben wij op dit moment meer keuzevrijheid dan de Joden.</a:t>
            </a:r>
          </a:p>
          <a:p>
            <a:r>
              <a:rPr lang="nl-NL" sz="2000" dirty="0" smtClean="0"/>
              <a:t>Bij Joden verstarde hun denken:</a:t>
            </a:r>
          </a:p>
          <a:p>
            <a:endParaRPr lang="nl-NL" sz="2000" dirty="0" smtClean="0"/>
          </a:p>
          <a:p>
            <a:r>
              <a:rPr lang="nl-NL" sz="2000" dirty="0" smtClean="0">
                <a:solidFill>
                  <a:srgbClr val="00B0F0"/>
                </a:solidFill>
              </a:rPr>
              <a:t>Hun denken verstarde, de dezelfde sluier ligt tot op de dag van vandaag over het oude verbond wanneer het voorgelezen wordt. Hij wordt alleen in Christus weggenomen. (2 Korintiërs 3:14)</a:t>
            </a:r>
          </a:p>
          <a:p>
            <a:endParaRPr lang="nl-NL" sz="2000" dirty="0" smtClean="0"/>
          </a:p>
          <a:p>
            <a:r>
              <a:rPr lang="nl-NL" sz="2000" dirty="0" smtClean="0"/>
              <a:t>Laat dit voor ons een les zijn hoe het niet moet.</a:t>
            </a:r>
          </a:p>
          <a:p>
            <a:r>
              <a:rPr lang="nl-NL" sz="2000" dirty="0" smtClean="0"/>
              <a:t>De Joden kunnen deze sluier verwijderen (zij kunnen zich ontworstelen aan deze profetie) door zich tot de Heer te wenden. (2 Korintiërs 3:16)</a:t>
            </a:r>
          </a:p>
          <a:p>
            <a:endParaRPr lang="nl-NL" sz="2000" dirty="0" smtClean="0"/>
          </a:p>
          <a:p>
            <a:r>
              <a:rPr lang="nl-NL" sz="2000" dirty="0" smtClean="0">
                <a:solidFill>
                  <a:srgbClr val="C00000"/>
                </a:solidFill>
              </a:rPr>
              <a:t>God heeft veel kennis over Zijn heilsplan in onze handen gelegd.</a:t>
            </a:r>
          </a:p>
          <a:p>
            <a:r>
              <a:rPr lang="nl-NL" sz="2000" dirty="0" smtClean="0">
                <a:solidFill>
                  <a:srgbClr val="C00000"/>
                </a:solidFill>
              </a:rPr>
              <a:t>Dit geeft ons een grote verantwoordelijkheid.</a:t>
            </a:r>
          </a:p>
          <a:p>
            <a:r>
              <a:rPr lang="nl-NL" sz="2000" dirty="0" smtClean="0">
                <a:solidFill>
                  <a:srgbClr val="C00000"/>
                </a:solidFill>
              </a:rPr>
              <a:t>Niet alleen ten opzichte van de Joden, maar voor iedereen.</a:t>
            </a:r>
          </a:p>
          <a:p>
            <a:r>
              <a:rPr lang="nl-NL" sz="2000" dirty="0" smtClean="0">
                <a:solidFill>
                  <a:srgbClr val="C00000"/>
                </a:solidFill>
              </a:rPr>
              <a:t>Aan ons de taak Gods heilsplan zo helder mogelijk uit te leggen.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568952" cy="5940088"/>
          </a:xfrm>
          <a:prstGeom prst="rect">
            <a:avLst/>
          </a:prstGeom>
          <a:noFill/>
        </p:spPr>
        <p:txBody>
          <a:bodyPr wrap="square" rtlCol="0">
            <a:spAutoFit/>
          </a:bodyPr>
          <a:lstStyle/>
          <a:p>
            <a:pPr algn="ctr"/>
            <a:r>
              <a:rPr lang="nl-NL" sz="2400" dirty="0" smtClean="0">
                <a:solidFill>
                  <a:schemeClr val="bg1">
                    <a:lumMod val="65000"/>
                  </a:schemeClr>
                </a:solidFill>
              </a:rPr>
              <a:t>Uitverkiezing</a:t>
            </a:r>
          </a:p>
          <a:p>
            <a:endParaRPr lang="nl-NL" sz="2000" dirty="0" smtClean="0"/>
          </a:p>
          <a:p>
            <a:r>
              <a:rPr lang="nl-NL" sz="2000" dirty="0" smtClean="0"/>
              <a:t>Tot nu toe heb ik twee verhaallijnen geschetst.</a:t>
            </a:r>
          </a:p>
          <a:p>
            <a:r>
              <a:rPr lang="nl-NL" sz="2000" dirty="0" smtClean="0"/>
              <a:t>De eerste had Openbaring als uitgangspunt, met het kernidee dat God aan iedereen die Hij uit de dood en het dodenrijk laat opstaan nog een kans geeft om te kiezen.</a:t>
            </a:r>
          </a:p>
          <a:p>
            <a:r>
              <a:rPr lang="nl-NL" sz="2000" dirty="0" smtClean="0"/>
              <a:t>De tweede verhaallijn schetst het onderliggende doel van het oude en het nieuwe verbond. God kiest mensen uit om Zijn heilsplan aan iedereen bekend te maken.</a:t>
            </a:r>
          </a:p>
          <a:p>
            <a:r>
              <a:rPr lang="nl-NL" sz="2000" dirty="0" smtClean="0"/>
              <a:t>Allereerst kiest Hij een volk uit om mee op te wandelen, te instrueren en lief te hebben.</a:t>
            </a:r>
          </a:p>
          <a:p>
            <a:r>
              <a:rPr lang="nl-NL" sz="2000" dirty="0" smtClean="0"/>
              <a:t>Het hele Oude Testament laat zien dat God Zijn belofte in Christus gaat vervullen.</a:t>
            </a:r>
          </a:p>
          <a:p>
            <a:r>
              <a:rPr lang="nl-NL" sz="2000" dirty="0" smtClean="0"/>
              <a:t>Wie terugkijkt vanuit het Nieuwe Testament zal het Oude Testament steeds beter leren begrijpen. </a:t>
            </a:r>
          </a:p>
          <a:p>
            <a:endParaRPr lang="nl-NL" sz="2000" dirty="0" smtClean="0"/>
          </a:p>
          <a:p>
            <a:r>
              <a:rPr lang="nl-NL" sz="2000" dirty="0" smtClean="0">
                <a:solidFill>
                  <a:srgbClr val="C00000"/>
                </a:solidFill>
              </a:rPr>
              <a:t>Ik denk, dat we de uitverkiezing pas goed kunnen begrijpen als we de eerste en de tweede verhaallijn bij elkaar brengen</a:t>
            </a:r>
          </a:p>
          <a:p>
            <a:endParaRPr lang="nl-NL" dirty="0" smtClean="0"/>
          </a:p>
          <a:p>
            <a:endParaRPr lang="nl-NL"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568952" cy="5970865"/>
          </a:xfrm>
          <a:prstGeom prst="rect">
            <a:avLst/>
          </a:prstGeom>
          <a:noFill/>
        </p:spPr>
        <p:txBody>
          <a:bodyPr wrap="square" rtlCol="0">
            <a:spAutoFit/>
          </a:bodyPr>
          <a:lstStyle/>
          <a:p>
            <a:pPr algn="ctr"/>
            <a:endParaRPr lang="nl-NL" sz="2400" b="1" dirty="0" smtClean="0">
              <a:solidFill>
                <a:schemeClr val="bg1">
                  <a:lumMod val="65000"/>
                </a:schemeClr>
              </a:solidFill>
            </a:endParaRPr>
          </a:p>
          <a:p>
            <a:endParaRPr lang="nl-NL" sz="2000" dirty="0" smtClean="0"/>
          </a:p>
          <a:p>
            <a:r>
              <a:rPr lang="nl-NL" sz="2000" dirty="0" smtClean="0"/>
              <a:t>God eist van ons dat we zonder aanzien des persoons de ander tegemoet treden, omdat Hij dat ook doet.</a:t>
            </a:r>
          </a:p>
          <a:p>
            <a:endParaRPr lang="nl-NL" sz="2000" dirty="0" smtClean="0"/>
          </a:p>
          <a:p>
            <a:r>
              <a:rPr lang="nl-NL" sz="2000" dirty="0" smtClean="0">
                <a:solidFill>
                  <a:srgbClr val="00B0F0"/>
                </a:solidFill>
              </a:rPr>
              <a:t>Oordeel zonder </a:t>
            </a:r>
            <a:r>
              <a:rPr lang="nl-NL" sz="2000" b="1" dirty="0" smtClean="0">
                <a:solidFill>
                  <a:srgbClr val="00B0F0"/>
                </a:solidFill>
              </a:rPr>
              <a:t>aanzien des persoons</a:t>
            </a:r>
            <a:r>
              <a:rPr lang="nl-NL" sz="2000" dirty="0" smtClean="0">
                <a:solidFill>
                  <a:srgbClr val="00B0F0"/>
                </a:solidFill>
              </a:rPr>
              <a:t>, hoor de arme evengoed als de rijke. Laat u door niemand bang maken, want u spreekt recht namens God. </a:t>
            </a:r>
            <a:br>
              <a:rPr lang="nl-NL" sz="2000" dirty="0" smtClean="0">
                <a:solidFill>
                  <a:srgbClr val="00B0F0"/>
                </a:solidFill>
              </a:rPr>
            </a:br>
            <a:r>
              <a:rPr lang="nl-NL" sz="2000" dirty="0" smtClean="0">
                <a:solidFill>
                  <a:srgbClr val="00B0F0"/>
                </a:solidFill>
              </a:rPr>
              <a:t>(Deuteronomium 1:17)</a:t>
            </a:r>
          </a:p>
          <a:p>
            <a:endParaRPr lang="nl-NL" sz="2000" dirty="0" smtClean="0">
              <a:solidFill>
                <a:srgbClr val="00B0F0"/>
              </a:solidFill>
            </a:endParaRPr>
          </a:p>
          <a:p>
            <a:r>
              <a:rPr lang="nl-NL" sz="2000" dirty="0" smtClean="0">
                <a:solidFill>
                  <a:srgbClr val="00B0F0"/>
                </a:solidFill>
              </a:rPr>
              <a:t>Want de HEER, uw God, is de hoogste God en Heer. Hij is de grote, de machtige, de ontzagwekkende God. Hij handelt </a:t>
            </a:r>
            <a:r>
              <a:rPr lang="nl-NL" sz="2000" b="1" dirty="0" smtClean="0">
                <a:solidFill>
                  <a:srgbClr val="00B0F0"/>
                </a:solidFill>
              </a:rPr>
              <a:t>zonder aanzien des persoons </a:t>
            </a:r>
            <a:r>
              <a:rPr lang="nl-NL" sz="2000" dirty="0" smtClean="0">
                <a:solidFill>
                  <a:srgbClr val="00B0F0"/>
                </a:solidFill>
              </a:rPr>
              <a:t>en is onomkoopbaar. (Deuteronomium 10:17)</a:t>
            </a:r>
          </a:p>
          <a:p>
            <a:endParaRPr lang="nl-NL" sz="2000" dirty="0" smtClean="0">
              <a:solidFill>
                <a:srgbClr val="00B0F0"/>
              </a:solidFill>
            </a:endParaRPr>
          </a:p>
          <a:p>
            <a:r>
              <a:rPr lang="nl-NL" sz="2000" dirty="0" smtClean="0">
                <a:solidFill>
                  <a:srgbClr val="00B0F0"/>
                </a:solidFill>
              </a:rPr>
              <a:t>En aangezien u Hem die iedereen beoordeelt naar zijn daden, </a:t>
            </a:r>
            <a:r>
              <a:rPr lang="nl-NL" sz="2000" b="1" dirty="0" smtClean="0">
                <a:solidFill>
                  <a:srgbClr val="00B0F0"/>
                </a:solidFill>
              </a:rPr>
              <a:t>zonder aanzien des persoons, </a:t>
            </a:r>
            <a:r>
              <a:rPr lang="nl-NL" sz="2000" dirty="0" smtClean="0">
                <a:solidFill>
                  <a:srgbClr val="00B0F0"/>
                </a:solidFill>
              </a:rPr>
              <a:t>Vader noemt, moet u tijdens uw leven als vreemdeling ook ontzag voor Hem hebben. (1 Petrus 1:17)</a:t>
            </a:r>
            <a:br>
              <a:rPr lang="nl-NL" sz="2000" dirty="0" smtClean="0">
                <a:solidFill>
                  <a:srgbClr val="00B0F0"/>
                </a:solidFill>
              </a:rPr>
            </a:br>
            <a:r>
              <a:rPr lang="nl-NL" sz="2000" dirty="0" smtClean="0"/>
              <a:t/>
            </a:r>
            <a:br>
              <a:rPr lang="nl-NL" sz="2000" dirty="0" smtClean="0"/>
            </a:br>
            <a:r>
              <a:rPr lang="nl-NL" sz="2000" dirty="0" smtClean="0">
                <a:solidFill>
                  <a:srgbClr val="C00000"/>
                </a:solidFill>
              </a:rPr>
              <a:t>God is soeverein, terwijl Hij oordeelt </a:t>
            </a:r>
            <a:r>
              <a:rPr lang="nl-NL" sz="2000" b="1" dirty="0" smtClean="0">
                <a:solidFill>
                  <a:srgbClr val="C00000"/>
                </a:solidFill>
              </a:rPr>
              <a:t>zonder aanzien des persoons</a:t>
            </a:r>
            <a:r>
              <a:rPr lang="nl-NL" sz="2000" dirty="0" smtClean="0">
                <a:solidFill>
                  <a:srgbClr val="C00000"/>
                </a:solidFill>
              </a:rPr>
              <a:t>.</a:t>
            </a:r>
            <a:endParaRPr lang="nl-NL" dirty="0" smtClean="0"/>
          </a:p>
          <a:p>
            <a:endParaRPr lang="nl-NL"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568952" cy="4770537"/>
          </a:xfrm>
          <a:prstGeom prst="rect">
            <a:avLst/>
          </a:prstGeom>
          <a:noFill/>
        </p:spPr>
        <p:txBody>
          <a:bodyPr wrap="square" rtlCol="0">
            <a:spAutoFit/>
          </a:bodyPr>
          <a:lstStyle/>
          <a:p>
            <a:pPr algn="ctr"/>
            <a:endParaRPr lang="nl-NL" sz="2400" b="1" dirty="0" smtClean="0">
              <a:solidFill>
                <a:schemeClr val="bg1">
                  <a:lumMod val="65000"/>
                </a:schemeClr>
              </a:solidFill>
            </a:endParaRPr>
          </a:p>
          <a:p>
            <a:endParaRPr lang="nl-NL" sz="2000" dirty="0" smtClean="0"/>
          </a:p>
          <a:p>
            <a:r>
              <a:rPr lang="nl-NL" sz="2000" dirty="0" smtClean="0"/>
              <a:t>Omdat God oordeelt zonder aanzien des persoons, denk ik, dat Hij iedereen een gelijke en een eerlijke kans geeft.</a:t>
            </a:r>
          </a:p>
          <a:p>
            <a:r>
              <a:rPr lang="nl-NL" sz="2000" dirty="0" smtClean="0"/>
              <a:t>Hoe dan?</a:t>
            </a:r>
          </a:p>
          <a:p>
            <a:endParaRPr lang="nl-NL" sz="2000" dirty="0" smtClean="0"/>
          </a:p>
          <a:p>
            <a:r>
              <a:rPr lang="nl-NL" sz="2000" dirty="0" smtClean="0"/>
              <a:t>Ik wil proberen enkele contouren te schetsen van de uitverkiezing die erop uitloopt dat iedereen een gelijke en eerlijke kans krijgt.</a:t>
            </a:r>
          </a:p>
          <a:p>
            <a:r>
              <a:rPr lang="nl-NL" sz="2000" dirty="0" smtClean="0"/>
              <a:t>Dat wil ik doen op hoofdlijnen, voor de volgende groepen:</a:t>
            </a:r>
          </a:p>
          <a:p>
            <a:pPr marL="457200" indent="-457200">
              <a:buFont typeface="+mj-lt"/>
              <a:buAutoNum type="alphaLcPeriod"/>
            </a:pPr>
            <a:r>
              <a:rPr lang="nl-NL" sz="2000" dirty="0" smtClean="0"/>
              <a:t>Mensen die in dit leven geen kans hebben gekregen om in Christus te kunnen gaan geloven.</a:t>
            </a:r>
          </a:p>
          <a:p>
            <a:pPr marL="457200" indent="-457200">
              <a:buFont typeface="+mj-lt"/>
              <a:buAutoNum type="alphaLcPeriod"/>
            </a:pPr>
            <a:r>
              <a:rPr lang="nl-NL" sz="2000" dirty="0" smtClean="0"/>
              <a:t>Mensen die wel in aanraking zijn gekomen met het christelijk geloof, maar die dat doelbewust naast zich neer hebben gelegd.</a:t>
            </a:r>
          </a:p>
          <a:p>
            <a:pPr marL="457200" indent="-457200">
              <a:buFont typeface="+mj-lt"/>
              <a:buAutoNum type="alphaLcPeriod"/>
            </a:pPr>
            <a:r>
              <a:rPr lang="nl-NL" sz="2000" dirty="0" smtClean="0"/>
              <a:t>Mensen die weten dat zij uitverkoren zijn en zich inspannen om hun roeping en uitverkiezing waar te maken.</a:t>
            </a:r>
            <a:endParaRPr lang="nl-NL" sz="2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568952" cy="5693866"/>
          </a:xfrm>
          <a:prstGeom prst="rect">
            <a:avLst/>
          </a:prstGeom>
          <a:noFill/>
        </p:spPr>
        <p:txBody>
          <a:bodyPr wrap="square" rtlCol="0">
            <a:spAutoFit/>
          </a:bodyPr>
          <a:lstStyle/>
          <a:p>
            <a:pPr algn="ctr"/>
            <a:endParaRPr lang="nl-NL" sz="2400" b="1" dirty="0" smtClean="0">
              <a:solidFill>
                <a:schemeClr val="bg1">
                  <a:lumMod val="65000"/>
                </a:schemeClr>
              </a:solidFill>
            </a:endParaRPr>
          </a:p>
          <a:p>
            <a:endParaRPr lang="nl-NL" sz="2000" dirty="0" smtClean="0"/>
          </a:p>
          <a:p>
            <a:pPr marL="457200" indent="-457200">
              <a:buFont typeface="+mj-lt"/>
              <a:buAutoNum type="alphaLcPeriod"/>
            </a:pPr>
            <a:r>
              <a:rPr lang="nl-NL" sz="2000" dirty="0" smtClean="0"/>
              <a:t>Mensen die in dit leven geen kans hebben gekregen om in Christus te kunnen gaan geloven.</a:t>
            </a:r>
            <a:br>
              <a:rPr lang="nl-NL" sz="2000" dirty="0" smtClean="0"/>
            </a:br>
            <a:endParaRPr lang="nl-NL" sz="2000" dirty="0" smtClean="0"/>
          </a:p>
          <a:p>
            <a:pPr marL="457200" indent="-457200"/>
            <a:r>
              <a:rPr lang="nl-NL" sz="2000" dirty="0" smtClean="0"/>
              <a:t>Het evangelie bereikt steeds meer alle uithoeken van de aarde.</a:t>
            </a:r>
          </a:p>
          <a:p>
            <a:pPr marL="457200" indent="-457200"/>
            <a:r>
              <a:rPr lang="nl-NL" sz="2000" dirty="0" smtClean="0"/>
              <a:t>Desalniettemin zijn er velen die nog nooit van Christus hebben gehoord en echt</a:t>
            </a:r>
          </a:p>
          <a:p>
            <a:pPr marL="457200" indent="-457200"/>
            <a:r>
              <a:rPr lang="nl-NL" sz="2000" dirty="0" smtClean="0"/>
              <a:t>een keuze hebben kunnen maken.</a:t>
            </a:r>
          </a:p>
          <a:p>
            <a:pPr marL="457200" indent="-457200"/>
            <a:r>
              <a:rPr lang="nl-NL" sz="2000" dirty="0" smtClean="0"/>
              <a:t>Dergelijke mensen raken bij hun sterven, denk ik, in een soort zielenslaap.</a:t>
            </a:r>
          </a:p>
          <a:p>
            <a:pPr marL="457200" indent="-457200"/>
            <a:r>
              <a:rPr lang="nl-NL" sz="2000" dirty="0" smtClean="0"/>
              <a:t>Op de jongste dag staan zij op uit de dood (= zielenslaap) en ontvangen een </a:t>
            </a:r>
          </a:p>
          <a:p>
            <a:pPr marL="457200" indent="-457200"/>
            <a:r>
              <a:rPr lang="nl-NL" sz="2000" dirty="0" smtClean="0"/>
              <a:t>onvergankelijk lichaam. Daarna gaan de boeken open en krijgen zij inzicht in de</a:t>
            </a:r>
          </a:p>
          <a:p>
            <a:pPr marL="457200" indent="-457200"/>
            <a:r>
              <a:rPr lang="nl-NL" sz="2000" dirty="0" smtClean="0"/>
              <a:t>heilsgeschiedenis en in hun eigen doen en laten.</a:t>
            </a:r>
          </a:p>
          <a:p>
            <a:pPr marL="457200" indent="-457200"/>
            <a:r>
              <a:rPr lang="nl-NL" sz="2000" dirty="0" smtClean="0"/>
              <a:t>Daarop knielen zij neer voor de HEER en loven God.</a:t>
            </a:r>
          </a:p>
          <a:p>
            <a:pPr marL="457200" indent="-457200"/>
            <a:r>
              <a:rPr lang="nl-NL" sz="2000" dirty="0" smtClean="0"/>
              <a:t>Daarna volgt het moment dat de Satan hen mag verzoeken.</a:t>
            </a:r>
          </a:p>
          <a:p>
            <a:pPr marL="457200" indent="-457200"/>
            <a:r>
              <a:rPr lang="nl-NL" sz="2000" dirty="0" smtClean="0"/>
              <a:t>Hier ligt hun kans!</a:t>
            </a:r>
          </a:p>
          <a:p>
            <a:pPr marL="457200" indent="-457200"/>
            <a:endParaRPr lang="nl-NL" sz="2000" dirty="0" smtClean="0"/>
          </a:p>
          <a:p>
            <a:pPr marL="457200" indent="-457200"/>
            <a:r>
              <a:rPr lang="nl-NL" sz="2000" dirty="0" smtClean="0">
                <a:solidFill>
                  <a:srgbClr val="C00000"/>
                </a:solidFill>
              </a:rPr>
              <a:t>Met een overzicht van de hele heilsgeschiedenis voor ogen, mogen zij kiezen.</a:t>
            </a:r>
          </a:p>
          <a:p>
            <a:pPr marL="457200" indent="-457200"/>
            <a:r>
              <a:rPr lang="nl-NL" sz="2000" dirty="0" smtClean="0">
                <a:solidFill>
                  <a:srgbClr val="C00000"/>
                </a:solidFill>
              </a:rPr>
              <a:t>God geeft hen een eerlijke kans.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568952" cy="5693866"/>
          </a:xfrm>
          <a:prstGeom prst="rect">
            <a:avLst/>
          </a:prstGeom>
          <a:noFill/>
        </p:spPr>
        <p:txBody>
          <a:bodyPr wrap="square" rtlCol="0">
            <a:spAutoFit/>
          </a:bodyPr>
          <a:lstStyle/>
          <a:p>
            <a:pPr algn="ctr"/>
            <a:endParaRPr lang="nl-NL" sz="2400" b="1" dirty="0" smtClean="0">
              <a:solidFill>
                <a:schemeClr val="bg1">
                  <a:lumMod val="65000"/>
                </a:schemeClr>
              </a:solidFill>
            </a:endParaRPr>
          </a:p>
          <a:p>
            <a:endParaRPr lang="nl-NL" sz="2000" dirty="0" smtClean="0"/>
          </a:p>
          <a:p>
            <a:pPr marL="457200" indent="-457200">
              <a:buFont typeface="+mj-lt"/>
              <a:buAutoNum type="alphaLcPeriod" startAt="2"/>
            </a:pPr>
            <a:r>
              <a:rPr lang="nl-NL" sz="2000" dirty="0" smtClean="0"/>
              <a:t>Mensen die wel in aanraking zijn gekomen met het christelijk geloof, maar die dat doelbewust naast zich neer hebben gelegd.</a:t>
            </a:r>
          </a:p>
          <a:p>
            <a:pPr marL="457200" indent="-457200">
              <a:buFont typeface="+mj-lt"/>
              <a:buAutoNum type="alphaLcPeriod" startAt="2"/>
            </a:pPr>
            <a:endParaRPr lang="nl-NL" sz="2000" dirty="0" smtClean="0"/>
          </a:p>
          <a:p>
            <a:pPr marL="457200" indent="-457200"/>
            <a:r>
              <a:rPr lang="nl-NL" sz="2000" dirty="0" smtClean="0"/>
              <a:t>Iedereen die Jezus Christus doelbewust verwerpt, geeft zich over in de handen</a:t>
            </a:r>
          </a:p>
          <a:p>
            <a:pPr marL="457200" indent="-457200"/>
            <a:r>
              <a:rPr lang="nl-NL" sz="2000" dirty="0" smtClean="0"/>
              <a:t>van Satan. Na hun sterven komen zij in de hel, thuis bij Satan.</a:t>
            </a:r>
          </a:p>
          <a:p>
            <a:pPr marL="457200" indent="-457200"/>
            <a:r>
              <a:rPr lang="nl-NL" sz="2000" dirty="0" smtClean="0"/>
              <a:t>Op de jongste dag zullen zij opstaan uit het dodenrijk (= de hel), en ook een</a:t>
            </a:r>
          </a:p>
          <a:p>
            <a:pPr marL="457200" indent="-457200"/>
            <a:r>
              <a:rPr lang="nl-NL" sz="2000" dirty="0" smtClean="0"/>
              <a:t>onvergankelijk lichaam ontvangen.</a:t>
            </a:r>
          </a:p>
          <a:p>
            <a:pPr marL="457200" indent="-457200"/>
            <a:r>
              <a:rPr lang="nl-NL" sz="2000" dirty="0" smtClean="0"/>
              <a:t>Daarna gaan ook voor hen de boeken open. Ook zij krijgen de hele</a:t>
            </a:r>
          </a:p>
          <a:p>
            <a:pPr marL="457200" indent="-457200"/>
            <a:r>
              <a:rPr lang="nl-NL" sz="2000" dirty="0" smtClean="0"/>
              <a:t>heilsgeschiedenis te zien, en ook hun hele leven passeert de revue.</a:t>
            </a:r>
          </a:p>
          <a:p>
            <a:pPr marL="457200" indent="-457200"/>
            <a:r>
              <a:rPr lang="nl-NL" sz="2000" dirty="0" smtClean="0"/>
              <a:t>Daarop zullen ook zij knielen voor de HEER en Hem loven.</a:t>
            </a:r>
          </a:p>
          <a:p>
            <a:pPr marL="457200" indent="-457200"/>
            <a:r>
              <a:rPr lang="nl-NL" sz="2000" dirty="0" smtClean="0"/>
              <a:t>Daarna mag satan hen verzoeken.</a:t>
            </a:r>
          </a:p>
          <a:p>
            <a:pPr marL="457200" indent="-457200"/>
            <a:r>
              <a:rPr lang="nl-NL" sz="2000" dirty="0" smtClean="0"/>
              <a:t>Zij hebben tijdens hun leven al eens voor Satan gekozen.</a:t>
            </a:r>
          </a:p>
          <a:p>
            <a:pPr marL="457200" indent="-457200"/>
            <a:r>
              <a:rPr lang="nl-NL" sz="2000" dirty="0" smtClean="0"/>
              <a:t>Dat maakt de kans groot dat zij dat ook nu weer zullen doen.</a:t>
            </a:r>
          </a:p>
          <a:p>
            <a:pPr marL="457200" indent="-457200"/>
            <a:r>
              <a:rPr lang="nl-NL" sz="2000" dirty="0" smtClean="0"/>
              <a:t>Maar zeker is dat niet.</a:t>
            </a:r>
          </a:p>
          <a:p>
            <a:pPr marL="457200" indent="-457200"/>
            <a:endParaRPr lang="nl-NL" sz="2000" dirty="0" smtClean="0"/>
          </a:p>
          <a:p>
            <a:endParaRPr lang="nl-NL" sz="20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76672"/>
            <a:ext cx="8568952" cy="6001643"/>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sz="2000" dirty="0" smtClean="0"/>
          </a:p>
          <a:p>
            <a:r>
              <a:rPr lang="nl-NL" sz="2000" dirty="0" smtClean="0"/>
              <a:t>Daarna vindt er iets heel bizars plaats.</a:t>
            </a:r>
          </a:p>
          <a:p>
            <a:r>
              <a:rPr lang="nl-NL" sz="2000" dirty="0" smtClean="0"/>
              <a:t>Vele volken trekken daarna op tegen het kamp van de heiligen en de geliefde stad. Zelfs met de kennis van de geopenbaarde feiten verzetten zij zich tegen God.</a:t>
            </a:r>
          </a:p>
          <a:p>
            <a:endParaRPr lang="nl-NL" sz="2000" dirty="0" smtClean="0"/>
          </a:p>
          <a:p>
            <a:r>
              <a:rPr lang="nl-NL" sz="2000" dirty="0" smtClean="0"/>
              <a:t>Dit doet denken aan het verhaal van de farao, die telkens na elke plaag onder de indruk was, maar daar even later weer op terugkwam.</a:t>
            </a:r>
          </a:p>
          <a:p>
            <a:r>
              <a:rPr lang="nl-NL" sz="2000" dirty="0" smtClean="0"/>
              <a:t>Tenslotte achtervolgde hij de Israëlieten.</a:t>
            </a:r>
            <a:br>
              <a:rPr lang="nl-NL" sz="2000" dirty="0" smtClean="0"/>
            </a:br>
            <a:r>
              <a:rPr lang="nl-NL" sz="2000" dirty="0" smtClean="0"/>
              <a:t>Bij de Rietzee zag hij een weg door de zee, met muren van water.</a:t>
            </a:r>
          </a:p>
          <a:p>
            <a:r>
              <a:rPr lang="nl-NL" sz="2000" dirty="0" smtClean="0"/>
              <a:t>Een groot wonder.</a:t>
            </a:r>
          </a:p>
          <a:p>
            <a:r>
              <a:rPr lang="nl-NL" sz="2000" dirty="0" smtClean="0"/>
              <a:t>Maar desondanks kwam hij niet tot bezinning, en zette zijn achtervolging voort.</a:t>
            </a:r>
            <a:br>
              <a:rPr lang="nl-NL" sz="2000" dirty="0" smtClean="0"/>
            </a:br>
            <a:r>
              <a:rPr lang="nl-NL" sz="2000" dirty="0" smtClean="0"/>
              <a:t>Zo ging hij zijn ondergang tegemoet. Hij koos ervoor.</a:t>
            </a:r>
          </a:p>
          <a:p>
            <a:endParaRPr lang="nl-NL" sz="2000" dirty="0" smtClean="0"/>
          </a:p>
          <a:p>
            <a:r>
              <a:rPr lang="nl-NL" sz="2000" dirty="0" smtClean="0">
                <a:solidFill>
                  <a:srgbClr val="C00000"/>
                </a:solidFill>
              </a:rPr>
              <a:t>Zo zal het ook in de eindtijd gaan.</a:t>
            </a:r>
          </a:p>
          <a:p>
            <a:r>
              <a:rPr lang="nl-NL" sz="2000" dirty="0" smtClean="0">
                <a:solidFill>
                  <a:srgbClr val="C00000"/>
                </a:solidFill>
              </a:rPr>
              <a:t>Velen zullen het nieuwe Jeruzalem zien liggen, een wonder.</a:t>
            </a:r>
          </a:p>
          <a:p>
            <a:r>
              <a:rPr lang="nl-NL" sz="2000" dirty="0" smtClean="0">
                <a:solidFill>
                  <a:srgbClr val="C00000"/>
                </a:solidFill>
              </a:rPr>
              <a:t>Maar desondanks laten zij zich door de duivel verleiden.</a:t>
            </a:r>
          </a:p>
          <a:p>
            <a:r>
              <a:rPr lang="nl-NL" sz="2000" dirty="0" smtClean="0">
                <a:solidFill>
                  <a:srgbClr val="C00000"/>
                </a:solidFill>
              </a:rPr>
              <a:t>Zo kiezen zij zelf voor hun ondergang. Massaal!</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568952" cy="5386090"/>
          </a:xfrm>
          <a:prstGeom prst="rect">
            <a:avLst/>
          </a:prstGeom>
          <a:noFill/>
        </p:spPr>
        <p:txBody>
          <a:bodyPr wrap="square" rtlCol="0">
            <a:spAutoFit/>
          </a:bodyPr>
          <a:lstStyle/>
          <a:p>
            <a:pPr algn="ctr"/>
            <a:endParaRPr lang="nl-NL" sz="2400" b="1" dirty="0" smtClean="0">
              <a:solidFill>
                <a:schemeClr val="bg1">
                  <a:lumMod val="65000"/>
                </a:schemeClr>
              </a:solidFill>
            </a:endParaRPr>
          </a:p>
          <a:p>
            <a:pPr marL="457200" indent="-457200"/>
            <a:endParaRPr lang="nl-NL" sz="2000" dirty="0" smtClean="0"/>
          </a:p>
          <a:p>
            <a:pPr marL="457200" indent="-457200"/>
            <a:r>
              <a:rPr lang="nl-NL" sz="2000" dirty="0" smtClean="0"/>
              <a:t>Nu hebben ze immers zicht gekregen, vanuit de boeken, op alle omstandigheden</a:t>
            </a:r>
          </a:p>
          <a:p>
            <a:pPr marL="457200" indent="-457200"/>
            <a:r>
              <a:rPr lang="nl-NL" sz="2000" dirty="0" smtClean="0"/>
              <a:t>die hun eerdere keuze hebben beïnvloed.</a:t>
            </a:r>
          </a:p>
          <a:p>
            <a:pPr marL="457200" indent="-457200"/>
            <a:r>
              <a:rPr lang="nl-NL" sz="2000" dirty="0" smtClean="0"/>
              <a:t>Wellicht was hen groot onrecht aangedaan, door bijvoorbeeld christenen.</a:t>
            </a:r>
          </a:p>
          <a:p>
            <a:pPr marL="457200" indent="-457200"/>
            <a:r>
              <a:rPr lang="nl-NL" sz="2000" dirty="0" smtClean="0"/>
              <a:t>Zo is er veel meer te noemen.</a:t>
            </a:r>
          </a:p>
          <a:p>
            <a:pPr marL="457200" indent="-457200"/>
            <a:r>
              <a:rPr lang="nl-NL" sz="2000" dirty="0" smtClean="0"/>
              <a:t>Misschien zijn zij door toedoen van anderen in de handen van Satan gedreven.</a:t>
            </a:r>
          </a:p>
          <a:p>
            <a:pPr marL="457200" indent="-457200"/>
            <a:r>
              <a:rPr lang="nl-NL" sz="2000" dirty="0" smtClean="0"/>
              <a:t>Misschien waren ze verblind en volgden een groot leider (Hitler, Stalin)</a:t>
            </a:r>
          </a:p>
          <a:p>
            <a:pPr marL="457200" indent="-457200"/>
            <a:r>
              <a:rPr lang="nl-NL" sz="2000" dirty="0" smtClean="0"/>
              <a:t>Wie weet.</a:t>
            </a:r>
          </a:p>
          <a:p>
            <a:pPr marL="457200" indent="-457200"/>
            <a:r>
              <a:rPr lang="nl-NL" sz="2000" dirty="0" smtClean="0"/>
              <a:t>Maar op de jongste dag zal het hen allemaal helder worden.</a:t>
            </a:r>
          </a:p>
          <a:p>
            <a:pPr marL="457200" indent="-457200"/>
            <a:r>
              <a:rPr lang="nl-NL" sz="2000" dirty="0" smtClean="0"/>
              <a:t>Dan mogen ze opnieuw kiezen.</a:t>
            </a:r>
          </a:p>
          <a:p>
            <a:pPr marL="457200" indent="-457200"/>
            <a:endParaRPr lang="nl-NL" sz="2000" dirty="0" smtClean="0"/>
          </a:p>
          <a:p>
            <a:pPr marL="457200" indent="-457200"/>
            <a:r>
              <a:rPr lang="nl-NL" sz="2000" dirty="0" smtClean="0">
                <a:solidFill>
                  <a:srgbClr val="C00000"/>
                </a:solidFill>
              </a:rPr>
              <a:t>Maar, op de jongste dag staat iedereen op met de identiteit die hij/zij hier op</a:t>
            </a:r>
          </a:p>
          <a:p>
            <a:pPr marL="457200" indent="-457200"/>
            <a:r>
              <a:rPr lang="nl-NL" sz="2000" dirty="0" smtClean="0">
                <a:solidFill>
                  <a:srgbClr val="C00000"/>
                </a:solidFill>
              </a:rPr>
              <a:t>aarde heeft ontwikkeld. Het leven hier en nu doet ertoe.</a:t>
            </a:r>
          </a:p>
          <a:p>
            <a:pPr marL="457200" indent="-457200"/>
            <a:r>
              <a:rPr lang="nl-NL" sz="2000" dirty="0" smtClean="0">
                <a:solidFill>
                  <a:srgbClr val="C00000"/>
                </a:solidFill>
              </a:rPr>
              <a:t>Zij krijgen weliswaar nog een keuze, maar door de keuzes die in dit leven zijn</a:t>
            </a:r>
          </a:p>
          <a:p>
            <a:pPr marL="457200" indent="-457200"/>
            <a:r>
              <a:rPr lang="nl-NL" sz="2000" dirty="0" smtClean="0">
                <a:solidFill>
                  <a:srgbClr val="C00000"/>
                </a:solidFill>
              </a:rPr>
              <a:t>gemaakt zijn ze niet meer blanco.</a:t>
            </a:r>
          </a:p>
          <a:p>
            <a:pPr marL="457200" indent="-457200"/>
            <a:r>
              <a:rPr lang="nl-NL" sz="2000" dirty="0" smtClean="0">
                <a:solidFill>
                  <a:srgbClr val="C00000"/>
                </a:solidFill>
              </a:rPr>
              <a:t>Beide keuzemogelijkheden maken, dat God hen een eerlijke keuze geeft.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568952" cy="6001643"/>
          </a:xfrm>
          <a:prstGeom prst="rect">
            <a:avLst/>
          </a:prstGeom>
          <a:noFill/>
        </p:spPr>
        <p:txBody>
          <a:bodyPr wrap="square" rtlCol="0">
            <a:spAutoFit/>
          </a:bodyPr>
          <a:lstStyle/>
          <a:p>
            <a:pPr algn="ctr"/>
            <a:endParaRPr lang="nl-NL" sz="2400" b="1" dirty="0" smtClean="0">
              <a:solidFill>
                <a:schemeClr val="bg1">
                  <a:lumMod val="65000"/>
                </a:schemeClr>
              </a:solidFill>
            </a:endParaRPr>
          </a:p>
          <a:p>
            <a:pPr marL="457200" indent="-457200"/>
            <a:endParaRPr lang="nl-NL" sz="2000" dirty="0" smtClean="0"/>
          </a:p>
          <a:p>
            <a:pPr marL="457200" indent="-457200">
              <a:buFont typeface="+mj-lt"/>
              <a:buAutoNum type="alphaLcPeriod" startAt="3"/>
            </a:pPr>
            <a:r>
              <a:rPr lang="nl-NL" sz="2000" dirty="0" smtClean="0"/>
              <a:t>Mensen die weten dat zij uitverkoren zijn en zich inspannen om hun roeping en uitverkiezing waar te maken.</a:t>
            </a:r>
          </a:p>
          <a:p>
            <a:pPr marL="457200" indent="-457200"/>
            <a:endParaRPr lang="nl-NL" sz="2000" dirty="0" smtClean="0"/>
          </a:p>
          <a:p>
            <a:pPr marL="457200" indent="-457200"/>
            <a:r>
              <a:rPr lang="nl-NL" sz="2000" dirty="0" smtClean="0"/>
              <a:t>Iedereen die wedergeboren is wil Christus navolgen.</a:t>
            </a:r>
          </a:p>
          <a:p>
            <a:pPr marL="457200" indent="-457200"/>
            <a:r>
              <a:rPr lang="nl-NL" sz="2000" dirty="0" smtClean="0"/>
              <a:t>Zij weten dat Jezus in hen is en zij in Hem.</a:t>
            </a:r>
          </a:p>
          <a:p>
            <a:pPr marL="457200" indent="-457200"/>
            <a:r>
              <a:rPr lang="nl-NL" sz="2000" dirty="0" smtClean="0"/>
              <a:t>Deze relatie is onverbrekelijk omdat Hij alle toekomstige zonden heeft voorzien,</a:t>
            </a:r>
          </a:p>
          <a:p>
            <a:pPr marL="457200" indent="-457200"/>
            <a:r>
              <a:rPr lang="nl-NL" sz="2000" dirty="0" smtClean="0"/>
              <a:t>en omdat door het belijden van zonden het hele leven wordt gereset.</a:t>
            </a:r>
          </a:p>
          <a:p>
            <a:pPr marL="457200" indent="-457200"/>
            <a:r>
              <a:rPr lang="nl-NL" sz="2000" dirty="0" smtClean="0"/>
              <a:t>Zij die zich aldus inspannen komen nooit ten val.</a:t>
            </a:r>
          </a:p>
          <a:p>
            <a:pPr marL="457200" indent="-457200"/>
            <a:endParaRPr lang="nl-NL" sz="2000" dirty="0" smtClean="0"/>
          </a:p>
          <a:p>
            <a:pPr marL="457200" indent="-457200"/>
            <a:r>
              <a:rPr lang="nl-NL" sz="2000" dirty="0" smtClean="0">
                <a:solidFill>
                  <a:srgbClr val="00B0F0"/>
                </a:solidFill>
              </a:rPr>
              <a:t>Span u daarom des te meer in om uw roeping en uitverkiezing waar te maken,</a:t>
            </a:r>
          </a:p>
          <a:p>
            <a:pPr marL="457200" indent="-457200"/>
            <a:r>
              <a:rPr lang="nl-NL" sz="2000" dirty="0" smtClean="0">
                <a:solidFill>
                  <a:srgbClr val="00B0F0"/>
                </a:solidFill>
              </a:rPr>
              <a:t>broeders en zusters. Als u dit doet, komt u nooit ten val. (2 Petrus 1:10)</a:t>
            </a:r>
          </a:p>
          <a:p>
            <a:pPr marL="457200" indent="-457200"/>
            <a:endParaRPr lang="nl-NL" sz="2000" dirty="0" smtClean="0"/>
          </a:p>
          <a:p>
            <a:pPr marL="457200" indent="-457200"/>
            <a:r>
              <a:rPr lang="nl-NL" sz="2000" dirty="0" smtClean="0">
                <a:solidFill>
                  <a:srgbClr val="C00000"/>
                </a:solidFill>
              </a:rPr>
              <a:t>Bij iedereen die wedergeboren is, wordt de keuzevrijheid helemaal hersteld.</a:t>
            </a:r>
          </a:p>
          <a:p>
            <a:pPr marL="457200" indent="-457200"/>
            <a:r>
              <a:rPr lang="nl-NL" sz="2000" dirty="0" smtClean="0">
                <a:solidFill>
                  <a:srgbClr val="C00000"/>
                </a:solidFill>
              </a:rPr>
              <a:t>Zij kunnen echt kiezen. Zij kunnen daarom hun HEER echt liefhebben.</a:t>
            </a:r>
          </a:p>
          <a:p>
            <a:pPr marL="457200" indent="-457200"/>
            <a:r>
              <a:rPr lang="nl-NL" sz="2000" dirty="0" smtClean="0">
                <a:solidFill>
                  <a:srgbClr val="C00000"/>
                </a:solidFill>
              </a:rPr>
              <a:t>Wie blijft kiezen voor de HEER (later zal blijken dat er geen afval van heiligen is)</a:t>
            </a:r>
          </a:p>
          <a:p>
            <a:pPr marL="457200" indent="-457200"/>
            <a:r>
              <a:rPr lang="nl-NL" sz="2000" dirty="0" smtClean="0">
                <a:solidFill>
                  <a:srgbClr val="C00000"/>
                </a:solidFill>
              </a:rPr>
              <a:t>zal direct na zijn sterven in de hemel worden opgenomen.</a:t>
            </a:r>
          </a:p>
          <a:p>
            <a:pPr marL="457200" indent="-457200"/>
            <a:endParaRPr lang="nl-NL" sz="2000"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76672"/>
            <a:ext cx="8568952" cy="5016758"/>
          </a:xfrm>
          <a:prstGeom prst="rect">
            <a:avLst/>
          </a:prstGeom>
          <a:noFill/>
        </p:spPr>
        <p:txBody>
          <a:bodyPr wrap="square" rtlCol="0">
            <a:spAutoFit/>
          </a:bodyPr>
          <a:lstStyle/>
          <a:p>
            <a:pPr algn="ctr"/>
            <a:r>
              <a:rPr lang="nl-NL" sz="2400" dirty="0" smtClean="0">
                <a:solidFill>
                  <a:schemeClr val="bg1">
                    <a:lumMod val="65000"/>
                  </a:schemeClr>
                </a:solidFill>
              </a:rPr>
              <a:t>Eindoordeel</a:t>
            </a:r>
          </a:p>
          <a:p>
            <a:endParaRPr lang="nl-NL" dirty="0" smtClean="0"/>
          </a:p>
          <a:p>
            <a:r>
              <a:rPr lang="nl-NL" sz="2000" dirty="0" smtClean="0"/>
              <a:t>Ons leven wordt geobserveerd en vastgelegd om vervolgens beoordeeld te gaan worden. Dat eindoordeel zal volkomen eerlijk zijn.</a:t>
            </a:r>
          </a:p>
          <a:p>
            <a:r>
              <a:rPr lang="nl-NL" sz="2000" dirty="0" smtClean="0"/>
              <a:t>Iedereen mag het eindoordeel over zichzelf en anderen inzien.</a:t>
            </a:r>
          </a:p>
          <a:p>
            <a:r>
              <a:rPr lang="nl-NL" sz="2000" dirty="0" smtClean="0"/>
              <a:t>Dan zal voor iedereen duidelijk worden dat God rechtvaardig is.</a:t>
            </a:r>
          </a:p>
          <a:p>
            <a:endParaRPr lang="nl-NL" sz="2000" dirty="0" smtClean="0"/>
          </a:p>
          <a:p>
            <a:r>
              <a:rPr lang="nl-NL" sz="2000" dirty="0" smtClean="0">
                <a:solidFill>
                  <a:srgbClr val="00B0F0"/>
                </a:solidFill>
              </a:rPr>
              <a:t>Ze zongen het lied van Gods dienaar Mozes en het lied van het Lam:</a:t>
            </a:r>
          </a:p>
          <a:p>
            <a:r>
              <a:rPr lang="nl-NL" sz="2000" dirty="0" smtClean="0">
                <a:solidFill>
                  <a:srgbClr val="00B0F0"/>
                </a:solidFill>
              </a:rPr>
              <a:t>	‘Groot en wonderbaarlijk zijn Uw werken, Heer, onze God, Almachtige</a:t>
            </a:r>
            <a:br>
              <a:rPr lang="nl-NL" sz="2000" dirty="0" smtClean="0">
                <a:solidFill>
                  <a:srgbClr val="00B0F0"/>
                </a:solidFill>
              </a:rPr>
            </a:br>
            <a:r>
              <a:rPr lang="nl-NL" sz="2000" dirty="0" smtClean="0">
                <a:solidFill>
                  <a:srgbClr val="00B0F0"/>
                </a:solidFill>
              </a:rPr>
              <a:t>	rechtvaardig en betrouwbaar is uw bestuur, Vorst van de volken.</a:t>
            </a:r>
            <a:br>
              <a:rPr lang="nl-NL" sz="2000" dirty="0" smtClean="0">
                <a:solidFill>
                  <a:srgbClr val="00B0F0"/>
                </a:solidFill>
              </a:rPr>
            </a:br>
            <a:r>
              <a:rPr lang="nl-NL" sz="2000" dirty="0" smtClean="0">
                <a:solidFill>
                  <a:srgbClr val="00B0F0"/>
                </a:solidFill>
              </a:rPr>
              <a:t>	Wie zou U Heer, niet vereren, Uw naam niet prijzen?</a:t>
            </a:r>
          </a:p>
          <a:p>
            <a:r>
              <a:rPr lang="nl-NL" sz="2000" dirty="0" smtClean="0">
                <a:solidFill>
                  <a:srgbClr val="00B0F0"/>
                </a:solidFill>
              </a:rPr>
              <a:t>	Want U alleen bent heilig.</a:t>
            </a:r>
          </a:p>
          <a:p>
            <a:r>
              <a:rPr lang="nl-NL" sz="2000" dirty="0" smtClean="0">
                <a:solidFill>
                  <a:srgbClr val="00B0F0"/>
                </a:solidFill>
              </a:rPr>
              <a:t>	Alle volken zullen komen en zich voor U neerbuigen,</a:t>
            </a:r>
          </a:p>
          <a:p>
            <a:r>
              <a:rPr lang="nl-NL" sz="2000" dirty="0" smtClean="0">
                <a:solidFill>
                  <a:srgbClr val="00B0F0"/>
                </a:solidFill>
              </a:rPr>
              <a:t>	want Uw rechtvaardige daden zijn geopenbaard.’ (Openbaring 25:3-4)</a:t>
            </a:r>
          </a:p>
          <a:p>
            <a:endParaRPr lang="nl-NL" sz="2000" dirty="0" smtClean="0"/>
          </a:p>
          <a:p>
            <a:endParaRPr lang="nl-NL"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76672"/>
            <a:ext cx="8568952" cy="5940088"/>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dirty="0" smtClean="0"/>
          </a:p>
          <a:p>
            <a:r>
              <a:rPr lang="nl-NL" sz="2000" dirty="0" smtClean="0"/>
              <a:t>Ik denk, dat de gelovigen geoordeeld zullen worden, zodra zij in de hemel komen. Want voor gelovigen betekent het sterven, dat zij direct in de hemel worden opgenomen. Het sterven is voor hen een doorgang naar het eeuwige leven. </a:t>
            </a:r>
          </a:p>
          <a:p>
            <a:r>
              <a:rPr lang="nl-NL" sz="2000" dirty="0" smtClean="0"/>
              <a:t>Zij zullen worden vrijgesproken.</a:t>
            </a:r>
          </a:p>
          <a:p>
            <a:endParaRPr lang="nl-NL" sz="2000" dirty="0" smtClean="0"/>
          </a:p>
          <a:p>
            <a:r>
              <a:rPr lang="nl-NL" sz="2000" dirty="0" smtClean="0">
                <a:solidFill>
                  <a:srgbClr val="00B0F0"/>
                </a:solidFill>
              </a:rPr>
              <a:t>Hij (Jezus) is door God aangewezen om door Zijn dood het middel tot verzoening te zijn voor wie gelooft. Hiermee bewijst God dat Hij rechtvaardig is, want in Zijn verdraagzaamheid gaat Hij voorbij aan de zonden die in het verleden zijn begaan. Hij wil ons nu, in deze tijd, zijn gerechtigheid bewijzen: </a:t>
            </a:r>
            <a:r>
              <a:rPr lang="nl-NL" sz="2000" b="1" dirty="0" smtClean="0">
                <a:solidFill>
                  <a:srgbClr val="00B0F0"/>
                </a:solidFill>
              </a:rPr>
              <a:t>Hij laat ons zien dat Hij rechtvaardig is door iedereen vrij te spreken die in Jezus gelooft. </a:t>
            </a:r>
            <a:r>
              <a:rPr lang="nl-NL" sz="2000" dirty="0" smtClean="0">
                <a:solidFill>
                  <a:srgbClr val="00B0F0"/>
                </a:solidFill>
              </a:rPr>
              <a:t/>
            </a:r>
            <a:br>
              <a:rPr lang="nl-NL" sz="2000" dirty="0" smtClean="0">
                <a:solidFill>
                  <a:srgbClr val="00B0F0"/>
                </a:solidFill>
              </a:rPr>
            </a:br>
            <a:r>
              <a:rPr lang="nl-NL" sz="2000" dirty="0" smtClean="0">
                <a:solidFill>
                  <a:srgbClr val="00B0F0"/>
                </a:solidFill>
              </a:rPr>
              <a:t>(Romeinen 3:25)</a:t>
            </a:r>
          </a:p>
          <a:p>
            <a:endParaRPr lang="nl-NL" sz="2000" dirty="0" smtClean="0">
              <a:solidFill>
                <a:srgbClr val="00B0F0"/>
              </a:solidFill>
            </a:endParaRPr>
          </a:p>
          <a:p>
            <a:r>
              <a:rPr lang="nl-NL" sz="2000" dirty="0" smtClean="0">
                <a:solidFill>
                  <a:srgbClr val="00B0F0"/>
                </a:solidFill>
              </a:rPr>
              <a:t>Waarachtig, Ik verzeker u: wie luistert naar wat Ik zeg en Hem gelooft die Mij gezonden heeft, heeft eeuwig leven; </a:t>
            </a:r>
            <a:r>
              <a:rPr lang="nl-NL" sz="2000" b="1" dirty="0" smtClean="0">
                <a:solidFill>
                  <a:srgbClr val="00B0F0"/>
                </a:solidFill>
              </a:rPr>
              <a:t>over hem wordt geen oordeel uitgesproken</a:t>
            </a:r>
            <a:r>
              <a:rPr lang="nl-NL" sz="2000" dirty="0" smtClean="0">
                <a:solidFill>
                  <a:srgbClr val="00B0F0"/>
                </a:solidFill>
              </a:rPr>
              <a:t>, hij is van de dood overgegaan naar het leven. </a:t>
            </a:r>
          </a:p>
          <a:p>
            <a:r>
              <a:rPr lang="nl-NL" sz="2000" dirty="0" smtClean="0">
                <a:solidFill>
                  <a:srgbClr val="00B0F0"/>
                </a:solidFill>
              </a:rPr>
              <a:t>(Johannes 5:24)</a:t>
            </a:r>
            <a:endParaRPr lang="nl-NL" sz="2000" dirty="0" smtClean="0"/>
          </a:p>
          <a:p>
            <a:endParaRPr lang="nl-NL"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76672"/>
            <a:ext cx="8568952" cy="5632311"/>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dirty="0" smtClean="0"/>
          </a:p>
          <a:p>
            <a:r>
              <a:rPr lang="nl-NL" sz="2000" dirty="0" smtClean="0"/>
              <a:t>Ik denk, dat de vrijspraak gevolgd zal worden met een beoordeling.</a:t>
            </a:r>
          </a:p>
          <a:p>
            <a:r>
              <a:rPr lang="nl-NL" sz="2000" dirty="0" smtClean="0"/>
              <a:t>De vrijspraak betekent dat iedere gelovigen zeker mag zijn van een plaats in de hemel, maar welke plaats, welke positie, dat wordt bepaald door Gods beoordeling over alles wat wij voor Hem hebben gedaan.</a:t>
            </a:r>
          </a:p>
          <a:p>
            <a:r>
              <a:rPr lang="nl-NL" sz="2000" dirty="0" smtClean="0"/>
              <a:t>Zij die hun leven gaven om Hem, zullen op tronen mogen plaatsnemen.</a:t>
            </a:r>
          </a:p>
          <a:p>
            <a:r>
              <a:rPr lang="nl-NL" sz="2000" dirty="0" smtClean="0"/>
              <a:t>God zal iedereen rechtvaardig beoordelen en allen een plaats geven die </a:t>
            </a:r>
            <a:r>
              <a:rPr lang="nl-NL" sz="2000" dirty="0" smtClean="0"/>
              <a:t>hen</a:t>
            </a:r>
            <a:r>
              <a:rPr lang="nl-NL" sz="2000" dirty="0" smtClean="0"/>
              <a:t> toekomt. </a:t>
            </a:r>
            <a:r>
              <a:rPr lang="nl-NL" sz="2000" dirty="0" smtClean="0"/>
              <a:t>God zal alle goede werken </a:t>
            </a:r>
            <a:r>
              <a:rPr lang="nl-NL" sz="2000" b="1" dirty="0" smtClean="0"/>
              <a:t>uit genade </a:t>
            </a:r>
            <a:r>
              <a:rPr lang="nl-NL" sz="2000" dirty="0" smtClean="0"/>
              <a:t>belonen.</a:t>
            </a:r>
          </a:p>
          <a:p>
            <a:endParaRPr lang="nl-NL" sz="2000" dirty="0" smtClean="0"/>
          </a:p>
          <a:p>
            <a:r>
              <a:rPr lang="nl-NL" sz="2000" dirty="0" smtClean="0">
                <a:solidFill>
                  <a:srgbClr val="00B0F0"/>
                </a:solidFill>
              </a:rPr>
              <a:t>En ik zag tronen, en zij zetten zich daarop, </a:t>
            </a:r>
            <a:r>
              <a:rPr lang="nl-NL" sz="2000" b="1" dirty="0" smtClean="0">
                <a:solidFill>
                  <a:srgbClr val="00B0F0"/>
                </a:solidFill>
              </a:rPr>
              <a:t>en het oordeel werd hun gegeven</a:t>
            </a:r>
            <a:r>
              <a:rPr lang="nl-NL" sz="2000" dirty="0" smtClean="0">
                <a:solidFill>
                  <a:srgbClr val="00B0F0"/>
                </a:solidFill>
              </a:rPr>
              <a:t>; en (ik zag) de zielen van hen, die onthoofd waren om het getuigenis van Jezus en om het woord van God, en die noch het beest hadden aangebeden en die het merkteken niet op hun voorhoofd en op hun hand ontvangen hadden; en zij werden weder levend en </a:t>
            </a:r>
            <a:r>
              <a:rPr lang="nl-NL" sz="2000" b="1" dirty="0" smtClean="0">
                <a:solidFill>
                  <a:srgbClr val="00B0F0"/>
                </a:solidFill>
              </a:rPr>
              <a:t>heersten als koningen met Christus</a:t>
            </a:r>
            <a:r>
              <a:rPr lang="nl-NL" sz="2000" dirty="0" smtClean="0">
                <a:solidFill>
                  <a:srgbClr val="00B0F0"/>
                </a:solidFill>
              </a:rPr>
              <a:t>, duizend jaren lang.</a:t>
            </a:r>
          </a:p>
          <a:p>
            <a:r>
              <a:rPr lang="nl-NL" sz="2000" dirty="0" smtClean="0">
                <a:solidFill>
                  <a:srgbClr val="00B0F0"/>
                </a:solidFill>
              </a:rPr>
              <a:t>(Openbaring 20:4)</a:t>
            </a:r>
          </a:p>
          <a:p>
            <a:endParaRPr lang="nl-NL" sz="2000" dirty="0" smtClean="0">
              <a:solidFill>
                <a:srgbClr val="00B0F0"/>
              </a:solidFill>
            </a:endParaRPr>
          </a:p>
          <a:p>
            <a:endParaRPr lang="nl-NL" dirty="0">
              <a:solidFill>
                <a:srgbClr val="00B0F0"/>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76672"/>
            <a:ext cx="8568952" cy="5970865"/>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dirty="0" smtClean="0"/>
          </a:p>
          <a:p>
            <a:r>
              <a:rPr lang="nl-NL" sz="2000" dirty="0" smtClean="0"/>
              <a:t>God de Vader delegeert het eindoordeel aan Jezus Christus.</a:t>
            </a:r>
          </a:p>
          <a:p>
            <a:r>
              <a:rPr lang="nl-NL" sz="2000" dirty="0" smtClean="0"/>
              <a:t>Jezus Christus op zijn beurt delegeert het eindoordeel aan al Gods heiligen.</a:t>
            </a:r>
          </a:p>
          <a:p>
            <a:endParaRPr lang="nl-NL" sz="2000" dirty="0" smtClean="0">
              <a:solidFill>
                <a:srgbClr val="00B0F0"/>
              </a:solidFill>
            </a:endParaRPr>
          </a:p>
          <a:p>
            <a:r>
              <a:rPr lang="nl-NL" sz="2000" dirty="0" smtClean="0">
                <a:solidFill>
                  <a:srgbClr val="00B0F0"/>
                </a:solidFill>
              </a:rPr>
              <a:t>“Weet u dan niet dat </a:t>
            </a:r>
            <a:r>
              <a:rPr lang="nl-NL" sz="2000" b="1" dirty="0" smtClean="0">
                <a:solidFill>
                  <a:srgbClr val="00B0F0"/>
                </a:solidFill>
              </a:rPr>
              <a:t>Gods heiligen </a:t>
            </a:r>
            <a:r>
              <a:rPr lang="nl-NL" sz="2000" dirty="0" smtClean="0">
                <a:solidFill>
                  <a:srgbClr val="00B0F0"/>
                </a:solidFill>
              </a:rPr>
              <a:t>over de wereld zullen oordelen?”</a:t>
            </a:r>
          </a:p>
          <a:p>
            <a:r>
              <a:rPr lang="nl-NL" sz="2000" dirty="0" smtClean="0">
                <a:solidFill>
                  <a:srgbClr val="00B0F0"/>
                </a:solidFill>
              </a:rPr>
              <a:t>(1 Korintiërs 6:2; zie ook Matteüs 12:41-42 en Lucas 11:31-32)</a:t>
            </a:r>
          </a:p>
          <a:p>
            <a:endParaRPr lang="nl-NL" sz="2000" dirty="0" smtClean="0">
              <a:solidFill>
                <a:srgbClr val="00B0F0"/>
              </a:solidFill>
            </a:endParaRPr>
          </a:p>
          <a:p>
            <a:r>
              <a:rPr lang="nl-NL" sz="2000" dirty="0" smtClean="0"/>
              <a:t>Het eindoordeel zal unaniem door Gods heiligen gedragen worden, het zal niet alleen rechtvaardig maar ook barmhartig zijn.</a:t>
            </a:r>
          </a:p>
          <a:p>
            <a:endParaRPr lang="nl-NL" sz="2000" dirty="0" smtClean="0"/>
          </a:p>
          <a:p>
            <a:r>
              <a:rPr lang="nl-NL" sz="2000" dirty="0" smtClean="0"/>
              <a:t>In het eindoordeel zullen </a:t>
            </a:r>
            <a:r>
              <a:rPr lang="nl-NL" sz="2000" b="1" dirty="0" smtClean="0"/>
              <a:t>onze goede werken </a:t>
            </a:r>
            <a:r>
              <a:rPr lang="nl-NL" sz="2000" dirty="0" smtClean="0"/>
              <a:t>op hun waarde worden geschat</a:t>
            </a:r>
          </a:p>
          <a:p>
            <a:r>
              <a:rPr lang="nl-NL" sz="2000" dirty="0" smtClean="0"/>
              <a:t>en verdisconteerd worden in het oordeel over ons.</a:t>
            </a:r>
            <a:br>
              <a:rPr lang="nl-NL" sz="2000" dirty="0" smtClean="0"/>
            </a:br>
            <a:r>
              <a:rPr lang="nl-NL" sz="2000" dirty="0" smtClean="0"/>
              <a:t/>
            </a:r>
            <a:br>
              <a:rPr lang="nl-NL" sz="2000" dirty="0" smtClean="0"/>
            </a:br>
            <a:r>
              <a:rPr lang="nl-NL" sz="2000" dirty="0" smtClean="0">
                <a:solidFill>
                  <a:srgbClr val="C00000"/>
                </a:solidFill>
              </a:rPr>
              <a:t>De kerk heeft dat in de </a:t>
            </a:r>
            <a:r>
              <a:rPr lang="nl-NL" sz="2000" b="1" dirty="0" smtClean="0">
                <a:solidFill>
                  <a:srgbClr val="C00000"/>
                </a:solidFill>
              </a:rPr>
              <a:t>Heidelbergse catechismus </a:t>
            </a:r>
            <a:r>
              <a:rPr lang="nl-NL" sz="2000" dirty="0" smtClean="0">
                <a:solidFill>
                  <a:srgbClr val="C00000"/>
                </a:solidFill>
              </a:rPr>
              <a:t>als volgt verwoord:</a:t>
            </a:r>
            <a:br>
              <a:rPr lang="nl-NL" sz="2000" dirty="0" smtClean="0">
                <a:solidFill>
                  <a:srgbClr val="C00000"/>
                </a:solidFill>
              </a:rPr>
            </a:br>
            <a:r>
              <a:rPr lang="nl-NL" sz="2000" dirty="0" smtClean="0">
                <a:solidFill>
                  <a:srgbClr val="C00000"/>
                </a:solidFill>
              </a:rPr>
              <a:t>     Vraag 63:	Hebben onze goede werken dan geen verdienste?</a:t>
            </a:r>
          </a:p>
          <a:p>
            <a:r>
              <a:rPr lang="nl-NL" sz="2000" dirty="0" smtClean="0">
                <a:solidFill>
                  <a:srgbClr val="C00000"/>
                </a:solidFill>
              </a:rPr>
              <a:t>		God wil ze toch in dit en het toekomstige leven belonen?</a:t>
            </a:r>
          </a:p>
          <a:p>
            <a:r>
              <a:rPr lang="nl-NL" sz="2000" dirty="0" smtClean="0">
                <a:solidFill>
                  <a:srgbClr val="C00000"/>
                </a:solidFill>
              </a:rPr>
              <a:t>     Antwoord:	Deze beloning wordt </a:t>
            </a:r>
            <a:r>
              <a:rPr lang="nl-NL" sz="2000" b="1" dirty="0" smtClean="0">
                <a:solidFill>
                  <a:srgbClr val="C00000"/>
                </a:solidFill>
              </a:rPr>
              <a:t>niet uit verdienste</a:t>
            </a:r>
            <a:r>
              <a:rPr lang="nl-NL" sz="2000" dirty="0" smtClean="0">
                <a:solidFill>
                  <a:srgbClr val="C00000"/>
                </a:solidFill>
              </a:rPr>
              <a:t>, maar </a:t>
            </a:r>
            <a:r>
              <a:rPr lang="nl-NL" sz="2000" b="1" dirty="0" smtClean="0">
                <a:solidFill>
                  <a:srgbClr val="C00000"/>
                </a:solidFill>
              </a:rPr>
              <a:t>uit genade 			</a:t>
            </a:r>
            <a:r>
              <a:rPr lang="nl-NL" sz="2000" dirty="0" smtClean="0">
                <a:solidFill>
                  <a:srgbClr val="C00000"/>
                </a:solidFill>
              </a:rPr>
              <a:t>gegeven.</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76672"/>
            <a:ext cx="8568952" cy="5970865"/>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dirty="0" smtClean="0"/>
          </a:p>
          <a:p>
            <a:r>
              <a:rPr lang="nl-NL" sz="2000" dirty="0" smtClean="0"/>
              <a:t>Het feit dat ons leven en onze werken er echt toe doen, is uit veel teksten op te maken. Christus herstelt onze keuzevrijheid en daarom is onze keuze in al ons doen en laten van het grootste belang.</a:t>
            </a:r>
          </a:p>
          <a:p>
            <a:endParaRPr lang="nl-NL" sz="2000" dirty="0" smtClean="0"/>
          </a:p>
          <a:p>
            <a:r>
              <a:rPr lang="nl-NL" sz="2000" dirty="0" smtClean="0"/>
              <a:t>	</a:t>
            </a:r>
            <a:r>
              <a:rPr lang="nl-NL" sz="2000" dirty="0" smtClean="0">
                <a:solidFill>
                  <a:srgbClr val="00B0F0"/>
                </a:solidFill>
              </a:rPr>
              <a:t>Zeg niet: ‘Ik wist het niet,’</a:t>
            </a:r>
          </a:p>
          <a:p>
            <a:r>
              <a:rPr lang="nl-NL" sz="2000" dirty="0" smtClean="0">
                <a:solidFill>
                  <a:srgbClr val="00B0F0"/>
                </a:solidFill>
              </a:rPr>
              <a:t>	want Hij die de harten doorgrondt,</a:t>
            </a:r>
          </a:p>
          <a:p>
            <a:r>
              <a:rPr lang="nl-NL" sz="2000" dirty="0" smtClean="0">
                <a:solidFill>
                  <a:srgbClr val="00B0F0"/>
                </a:solidFill>
              </a:rPr>
              <a:t>	het innerlijk doorziet,</a:t>
            </a:r>
          </a:p>
          <a:p>
            <a:r>
              <a:rPr lang="nl-NL" sz="2000" dirty="0" smtClean="0">
                <a:solidFill>
                  <a:srgbClr val="00B0F0"/>
                </a:solidFill>
              </a:rPr>
              <a:t>	weet of je de waarheid spreekt.</a:t>
            </a:r>
          </a:p>
          <a:p>
            <a:r>
              <a:rPr lang="nl-NL" sz="2000" dirty="0" smtClean="0">
                <a:solidFill>
                  <a:srgbClr val="00B0F0"/>
                </a:solidFill>
              </a:rPr>
              <a:t>	</a:t>
            </a:r>
            <a:r>
              <a:rPr lang="nl-NL" sz="2000" b="1" dirty="0" smtClean="0">
                <a:solidFill>
                  <a:srgbClr val="00B0F0"/>
                </a:solidFill>
              </a:rPr>
              <a:t>Hij vergeldt elk mens naar zijn daden</a:t>
            </a:r>
            <a:r>
              <a:rPr lang="nl-NL" sz="2000" dirty="0" smtClean="0">
                <a:solidFill>
                  <a:srgbClr val="00B0F0"/>
                </a:solidFill>
              </a:rPr>
              <a:t>. </a:t>
            </a:r>
          </a:p>
          <a:p>
            <a:r>
              <a:rPr lang="nl-NL" sz="2000" dirty="0" smtClean="0">
                <a:solidFill>
                  <a:srgbClr val="00B0F0"/>
                </a:solidFill>
              </a:rPr>
              <a:t>	(Spreuken 24:12)</a:t>
            </a:r>
          </a:p>
          <a:p>
            <a:endParaRPr lang="nl-NL" sz="2000" dirty="0" smtClean="0"/>
          </a:p>
          <a:p>
            <a:r>
              <a:rPr lang="nl-NL" sz="2000" dirty="0" smtClean="0">
                <a:solidFill>
                  <a:srgbClr val="00B0F0"/>
                </a:solidFill>
              </a:rPr>
              <a:t>Wanneer de Mensenzoon komt, in gezelschap van Zijn engelen en bekleed met de stralende luister van Zijn Vader, dan zal </a:t>
            </a:r>
            <a:r>
              <a:rPr lang="nl-NL" sz="2000" b="1" dirty="0" smtClean="0">
                <a:solidFill>
                  <a:srgbClr val="00B0F0"/>
                </a:solidFill>
              </a:rPr>
              <a:t>Hij iedereen naar zijn daden belonen</a:t>
            </a:r>
            <a:r>
              <a:rPr lang="nl-NL" sz="2000" dirty="0" smtClean="0">
                <a:solidFill>
                  <a:srgbClr val="00B0F0"/>
                </a:solidFill>
              </a:rPr>
              <a:t>. (Matteüs 16:27)</a:t>
            </a:r>
          </a:p>
          <a:p>
            <a:endParaRPr lang="nl-NL" sz="2000" dirty="0" smtClean="0">
              <a:solidFill>
                <a:srgbClr val="00B0F0"/>
              </a:solidFill>
            </a:endParaRPr>
          </a:p>
          <a:p>
            <a:r>
              <a:rPr lang="nl-NL" sz="2000" b="1" dirty="0" smtClean="0">
                <a:solidFill>
                  <a:srgbClr val="00B0F0"/>
                </a:solidFill>
              </a:rPr>
              <a:t>God beloont ieder mens naar zijn daden.</a:t>
            </a:r>
          </a:p>
          <a:p>
            <a:r>
              <a:rPr lang="nl-NL" sz="2000" dirty="0" smtClean="0">
                <a:solidFill>
                  <a:srgbClr val="00B0F0"/>
                </a:solidFill>
              </a:rPr>
              <a:t>(Romeinen 2:6)</a:t>
            </a:r>
            <a:endParaRPr lang="nl-NL" sz="2000" dirty="0"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76672"/>
            <a:ext cx="8568952" cy="5970865"/>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dirty="0" smtClean="0"/>
          </a:p>
          <a:p>
            <a:r>
              <a:rPr lang="nl-NL" sz="2000" dirty="0" smtClean="0"/>
              <a:t>Velen worden getroffen door tegenslagen. Sommigen sterven te vroeg, anderen raken gehandicapt. Sommigen krijgen last van een persoonlijkheidsstoornis, anderen zijn minder begaafd.</a:t>
            </a:r>
          </a:p>
          <a:p>
            <a:r>
              <a:rPr lang="nl-NL" sz="2000" dirty="0" smtClean="0"/>
              <a:t>De een krijgt een ongeluk, de ander wordt door een ramp getroffen.</a:t>
            </a:r>
          </a:p>
          <a:p>
            <a:r>
              <a:rPr lang="nl-NL" sz="2000" dirty="0" smtClean="0"/>
              <a:t>In de Bijbel is </a:t>
            </a:r>
            <a:r>
              <a:rPr lang="nl-NL" sz="2000" b="1" dirty="0" smtClean="0"/>
              <a:t>Job</a:t>
            </a:r>
            <a:r>
              <a:rPr lang="nl-NL" sz="2000" dirty="0" smtClean="0"/>
              <a:t> de man die heel veel te verstouwen heeft gekregen.</a:t>
            </a:r>
          </a:p>
          <a:p>
            <a:r>
              <a:rPr lang="nl-NL" sz="2000" dirty="0" smtClean="0"/>
              <a:t>Bijna geen enkel mens heeft zo iets vreselijks mee moeten maken als Job.</a:t>
            </a:r>
          </a:p>
          <a:p>
            <a:r>
              <a:rPr lang="nl-NL" sz="2000" dirty="0" smtClean="0"/>
              <a:t>Job, een rechtvaardig man.</a:t>
            </a:r>
          </a:p>
          <a:p>
            <a:r>
              <a:rPr lang="nl-NL" sz="2000" dirty="0" smtClean="0"/>
              <a:t>Juist hem overkwam veel ellende.</a:t>
            </a:r>
          </a:p>
          <a:p>
            <a:endParaRPr lang="nl-NL" sz="2000" dirty="0" smtClean="0"/>
          </a:p>
          <a:p>
            <a:r>
              <a:rPr lang="nl-NL" sz="2000" dirty="0" smtClean="0"/>
              <a:t>Maar aan het einde van zijn leven heeft God dit dubbel en dwars gecompenseerd. Hij ontving het dubbele en mocht nog 140 gelukkige jaren beleven. Wat een zegen. Wat een compensatie!</a:t>
            </a:r>
          </a:p>
          <a:p>
            <a:endParaRPr lang="nl-NL" sz="2000" dirty="0" smtClean="0"/>
          </a:p>
          <a:p>
            <a:r>
              <a:rPr lang="nl-NL" sz="2000" dirty="0" smtClean="0">
                <a:solidFill>
                  <a:srgbClr val="C00000"/>
                </a:solidFill>
              </a:rPr>
              <a:t>Ik denk dan ook dan God zich in het verhaal van Job heeft geopenbaard.</a:t>
            </a:r>
          </a:p>
          <a:p>
            <a:r>
              <a:rPr lang="nl-NL" sz="2000" b="1" dirty="0" smtClean="0">
                <a:solidFill>
                  <a:srgbClr val="C00000"/>
                </a:solidFill>
              </a:rPr>
              <a:t>Hij laat veel gebeuren, maar uiteindelijk geeft Hij compensatie.</a:t>
            </a:r>
          </a:p>
          <a:p>
            <a:r>
              <a:rPr lang="nl-NL" sz="2000" dirty="0" smtClean="0">
                <a:solidFill>
                  <a:srgbClr val="C00000"/>
                </a:solidFill>
              </a:rPr>
              <a:t>Job ontving dat al deels tijdens zijn leven, maar na zijn sterven werkte God, denk ik, in dezelfde lijn verder.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76672"/>
            <a:ext cx="8568952" cy="5970865"/>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dirty="0" smtClean="0"/>
          </a:p>
          <a:p>
            <a:r>
              <a:rPr lang="nl-NL" sz="2000" dirty="0" smtClean="0"/>
              <a:t>Ik denk dan ook dat God al het lijden dat Zijn kinderen in het hier en nu ondervinden </a:t>
            </a:r>
            <a:r>
              <a:rPr lang="nl-NL" sz="2000" b="1" dirty="0" smtClean="0"/>
              <a:t>ruimhartig zal compenseren</a:t>
            </a:r>
            <a:r>
              <a:rPr lang="nl-NL" sz="2000" dirty="0" smtClean="0"/>
              <a:t>. </a:t>
            </a:r>
            <a:br>
              <a:rPr lang="nl-NL" sz="2000" dirty="0" smtClean="0"/>
            </a:br>
            <a:r>
              <a:rPr lang="nl-NL" sz="2000" dirty="0" smtClean="0"/>
              <a:t>Al de heiligen, die deelnemen aan het eindoordeel, zullen zeker met die compensatie instemmen. </a:t>
            </a:r>
          </a:p>
          <a:p>
            <a:r>
              <a:rPr lang="nl-NL" sz="2000" dirty="0" smtClean="0"/>
              <a:t>Velen van hen hebben immers het lijden aan den lijve ondervonden en zij zullen zeker pleiten voor een rechtvaardige compensatie.</a:t>
            </a:r>
          </a:p>
          <a:p>
            <a:endParaRPr lang="nl-NL" sz="2000" dirty="0" smtClean="0"/>
          </a:p>
          <a:p>
            <a:r>
              <a:rPr lang="nl-NL" sz="2000" dirty="0" smtClean="0">
                <a:solidFill>
                  <a:srgbClr val="00B0F0"/>
                </a:solidFill>
              </a:rPr>
              <a:t>Gelukkig zijn jullie wanneer ze je omwille van mij uitschelden, vervolgen en van allerlei kwaad betichten. Verheug je en juich, want je zult rijkelijk worden beloond in de hemel; zo immers vervolgden ze vóór jullie de profeten.</a:t>
            </a:r>
          </a:p>
          <a:p>
            <a:r>
              <a:rPr lang="nl-NL" sz="2000" dirty="0" smtClean="0">
                <a:solidFill>
                  <a:srgbClr val="00B0F0"/>
                </a:solidFill>
              </a:rPr>
              <a:t>(Matteüs 5:11-12)</a:t>
            </a:r>
          </a:p>
          <a:p>
            <a:endParaRPr lang="nl-NL" sz="2000" dirty="0" smtClean="0">
              <a:solidFill>
                <a:srgbClr val="00B0F0"/>
              </a:solidFill>
            </a:endParaRPr>
          </a:p>
          <a:p>
            <a:r>
              <a:rPr lang="nl-NL" sz="2000" dirty="0" smtClean="0">
                <a:solidFill>
                  <a:srgbClr val="00B0F0"/>
                </a:solidFill>
              </a:rPr>
              <a:t>En ieder die broers en zusters, vader en moeder of kinderen, akkers of huizen heeft achtergelaten omwille van mijn naam, zal het </a:t>
            </a:r>
            <a:r>
              <a:rPr lang="nl-NL" sz="2000" b="1" dirty="0" smtClean="0">
                <a:solidFill>
                  <a:srgbClr val="00B0F0"/>
                </a:solidFill>
              </a:rPr>
              <a:t>honderdvoudige </a:t>
            </a:r>
            <a:r>
              <a:rPr lang="nl-NL" sz="2000" dirty="0" smtClean="0">
                <a:solidFill>
                  <a:srgbClr val="00B0F0"/>
                </a:solidFill>
              </a:rPr>
              <a:t>ontvangen en deel krijgen aan het eeuwige leven. Vele eersten zullen de laatsten zijn en vele laatsten de eersten.</a:t>
            </a:r>
          </a:p>
          <a:p>
            <a:r>
              <a:rPr lang="nl-NL" sz="2000" dirty="0" smtClean="0">
                <a:solidFill>
                  <a:srgbClr val="00B0F0"/>
                </a:solidFill>
              </a:rPr>
              <a:t>(Matteüs 19:29)</a:t>
            </a:r>
            <a:endParaRPr lang="nl-NL" sz="2000"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76672"/>
            <a:ext cx="8568952" cy="5970865"/>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dirty="0" smtClean="0"/>
          </a:p>
          <a:p>
            <a:r>
              <a:rPr lang="nl-NL" sz="2000" dirty="0" smtClean="0"/>
              <a:t>De gelovigen zullen geoordeeld worden zodra zij in de hemel komen.</a:t>
            </a:r>
          </a:p>
          <a:p>
            <a:r>
              <a:rPr lang="nl-NL" sz="2000" dirty="0" smtClean="0"/>
              <a:t>De gelovigen die de Opname zullen meemaken, zullen direct na dit heugelijke feit geoordeeld worden.</a:t>
            </a:r>
          </a:p>
          <a:p>
            <a:r>
              <a:rPr lang="nl-NL" sz="2000" dirty="0" smtClean="0"/>
              <a:t>De gelovigen die in het kamp van de heiligen (Openbaring  20:9) de jongste dag zullen meemaken, zullen geoordeeld worden zodra zij het nieuwe Jeruzalem zullen betreden.</a:t>
            </a:r>
          </a:p>
          <a:p>
            <a:endParaRPr lang="nl-NL" sz="2000" dirty="0" smtClean="0"/>
          </a:p>
          <a:p>
            <a:r>
              <a:rPr lang="nl-NL" sz="2000" dirty="0" smtClean="0"/>
              <a:t>Alle gelovigen zullen op de jongste dag </a:t>
            </a:r>
            <a:r>
              <a:rPr lang="nl-NL" sz="2000" b="1" dirty="0" smtClean="0"/>
              <a:t>niet opnieuw </a:t>
            </a:r>
            <a:r>
              <a:rPr lang="nl-NL" sz="2000" dirty="0" smtClean="0"/>
              <a:t>beoordeeld worden, want zij hebben hun oordeel al ontvangen.</a:t>
            </a:r>
          </a:p>
          <a:p>
            <a:endParaRPr lang="nl-NL" sz="2000" dirty="0" smtClean="0">
              <a:solidFill>
                <a:srgbClr val="00B0F0"/>
              </a:solidFill>
            </a:endParaRPr>
          </a:p>
          <a:p>
            <a:r>
              <a:rPr lang="nl-NL" sz="2000" dirty="0" smtClean="0">
                <a:solidFill>
                  <a:srgbClr val="00B0F0"/>
                </a:solidFill>
              </a:rPr>
              <a:t>Over wie in Hem gelooft wordt </a:t>
            </a:r>
            <a:r>
              <a:rPr lang="nl-NL" sz="2000" b="1" dirty="0" smtClean="0">
                <a:solidFill>
                  <a:srgbClr val="00B0F0"/>
                </a:solidFill>
              </a:rPr>
              <a:t>geen oordeel </a:t>
            </a:r>
            <a:r>
              <a:rPr lang="nl-NL" sz="2000" dirty="0" smtClean="0">
                <a:solidFill>
                  <a:srgbClr val="00B0F0"/>
                </a:solidFill>
              </a:rPr>
              <a:t>uitgesproken, maar wie niet in Hem gelooft is al veroordeeld, omdat hij niet wilde geloven in de naam van Gods enige Zoon. (Johannes 3:18; zie ook Johannes 5:24 en Johannes 11:25-26)</a:t>
            </a:r>
          </a:p>
          <a:p>
            <a:endParaRPr lang="nl-NL" sz="2000" dirty="0" smtClean="0">
              <a:solidFill>
                <a:srgbClr val="00B0F0"/>
              </a:solidFill>
            </a:endParaRPr>
          </a:p>
          <a:p>
            <a:r>
              <a:rPr lang="nl-NL" sz="2000" dirty="0" smtClean="0">
                <a:solidFill>
                  <a:srgbClr val="00B0F0"/>
                </a:solidFill>
              </a:rPr>
              <a:t>Gelukkig en heilig zijn zij die deelhebben aan de eerste opstanding. De </a:t>
            </a:r>
            <a:r>
              <a:rPr lang="nl-NL" sz="2000" b="1" dirty="0" smtClean="0">
                <a:solidFill>
                  <a:srgbClr val="00B0F0"/>
                </a:solidFill>
              </a:rPr>
              <a:t>tweede dood </a:t>
            </a:r>
            <a:r>
              <a:rPr lang="nl-NL" sz="2000" dirty="0" smtClean="0">
                <a:solidFill>
                  <a:srgbClr val="00B0F0"/>
                </a:solidFill>
              </a:rPr>
              <a:t>heeft geen macht over hen. Zij zullen priester van God en van de Messias zijn en duizend jaar lang samen met Hem heersen. (Openbaring 20:6)</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76672"/>
            <a:ext cx="8568952" cy="6001643"/>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sz="2000" dirty="0" smtClean="0"/>
          </a:p>
          <a:p>
            <a:r>
              <a:rPr lang="nl-NL" sz="2000" dirty="0" smtClean="0"/>
              <a:t>Zó staat het in de Bijbel, zó is het voorzegd.</a:t>
            </a:r>
          </a:p>
          <a:p>
            <a:r>
              <a:rPr lang="nl-NL" sz="2000" dirty="0" smtClean="0"/>
              <a:t>Vele volken zullen massaal in opstand komen.</a:t>
            </a:r>
          </a:p>
          <a:p>
            <a:r>
              <a:rPr lang="nl-NL" sz="2000" dirty="0" smtClean="0"/>
              <a:t>Zal dit dan ook zo gebeuren </a:t>
            </a:r>
            <a:r>
              <a:rPr lang="nl-NL" sz="2000" dirty="0" err="1" smtClean="0"/>
              <a:t>óf</a:t>
            </a:r>
            <a:r>
              <a:rPr lang="nl-NL" sz="2000" dirty="0" smtClean="0"/>
              <a:t> is deze voorzegging bedoeld als waarschuwing?</a:t>
            </a:r>
          </a:p>
          <a:p>
            <a:endParaRPr lang="nl-NL" sz="2000" dirty="0" smtClean="0"/>
          </a:p>
          <a:p>
            <a:r>
              <a:rPr lang="nl-NL" sz="2000" dirty="0" smtClean="0"/>
              <a:t>Denk aan Nineve. Mensen kunnen op het laatste moment tot bekering komen.</a:t>
            </a:r>
          </a:p>
          <a:p>
            <a:r>
              <a:rPr lang="nl-NL" sz="2000" dirty="0" smtClean="0"/>
              <a:t>De werkelijke afloop is in Gods hand.</a:t>
            </a:r>
          </a:p>
          <a:p>
            <a:endParaRPr lang="nl-NL" sz="2000" dirty="0" smtClean="0"/>
          </a:p>
          <a:p>
            <a:r>
              <a:rPr lang="nl-NL" sz="2000" dirty="0" smtClean="0"/>
              <a:t>Alle mensen zullen opstaan uit de dood en het dodenrijk.</a:t>
            </a:r>
          </a:p>
          <a:p>
            <a:r>
              <a:rPr lang="nl-NL" sz="2000" dirty="0" smtClean="0"/>
              <a:t>Al die mensen behouden hun eigen identiteit, gevormd hier op aarde.</a:t>
            </a:r>
          </a:p>
          <a:p>
            <a:r>
              <a:rPr lang="nl-NL" sz="2000" dirty="0" smtClean="0"/>
              <a:t>Wie op aarde telkens tegen God heeft gekozen zal, denk ik, hoogstwaarschijnlijk</a:t>
            </a:r>
          </a:p>
          <a:p>
            <a:r>
              <a:rPr lang="nl-NL" sz="2000" dirty="0" smtClean="0"/>
              <a:t>dat dan ook doen. Ook op de jongste dag, als hij een nieuwe kans krijgt.</a:t>
            </a:r>
          </a:p>
          <a:p>
            <a:r>
              <a:rPr lang="nl-NL" sz="2000" dirty="0" smtClean="0"/>
              <a:t>Maar zeker is dat niet.</a:t>
            </a:r>
          </a:p>
          <a:p>
            <a:r>
              <a:rPr lang="nl-NL" sz="2000" dirty="0" smtClean="0"/>
              <a:t>Wie uit de hel komt dan wel wie uit de grote verdrukking komt, kan daaruit zijn les hebben getrokken. Maar zeker is dat niet.</a:t>
            </a:r>
          </a:p>
          <a:p>
            <a:endParaRPr lang="nl-NL" sz="2000" dirty="0" smtClean="0"/>
          </a:p>
          <a:p>
            <a:r>
              <a:rPr lang="nl-NL" sz="2000" dirty="0" smtClean="0">
                <a:solidFill>
                  <a:srgbClr val="C00000"/>
                </a:solidFill>
              </a:rPr>
              <a:t>Wie voor zekerheid gaat, kan beter nu kiezen. Onze keus nu doet er zoveel toe, dat we dan ik elk geval de hel dan wel de grote verdrukking zullen ontlopen.</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76672"/>
            <a:ext cx="8568952" cy="5970865"/>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dirty="0" smtClean="0"/>
          </a:p>
          <a:p>
            <a:r>
              <a:rPr lang="nl-NL" sz="2000" dirty="0" smtClean="0"/>
              <a:t>De ongelovigen zijn reeds veroordeeld.</a:t>
            </a:r>
          </a:p>
          <a:p>
            <a:r>
              <a:rPr lang="nl-NL" sz="2000" dirty="0" smtClean="0"/>
              <a:t>Zij zullen na hun sterven in het dodenrijk </a:t>
            </a:r>
            <a:r>
              <a:rPr lang="nl-NL" sz="2000" dirty="0" err="1" smtClean="0"/>
              <a:t>óf</a:t>
            </a:r>
            <a:r>
              <a:rPr lang="nl-NL" sz="2000" dirty="0" smtClean="0"/>
              <a:t> de dood ingaan.</a:t>
            </a:r>
          </a:p>
          <a:p>
            <a:r>
              <a:rPr lang="nl-NL" sz="2000" dirty="0" smtClean="0"/>
              <a:t>Met het dodenrijk is, volgens mij, de hel bedoeld.</a:t>
            </a:r>
          </a:p>
          <a:p>
            <a:r>
              <a:rPr lang="nl-NL" sz="2000" dirty="0" smtClean="0"/>
              <a:t>Met de dood ingaan, denk ik, aan het ingaan in een soort zielenslaap.</a:t>
            </a:r>
          </a:p>
          <a:p>
            <a:endParaRPr lang="nl-NL" sz="2000" dirty="0" smtClean="0"/>
          </a:p>
          <a:p>
            <a:r>
              <a:rPr lang="nl-NL" sz="2000" dirty="0" smtClean="0"/>
              <a:t>In Openbaring worden diverse keren </a:t>
            </a:r>
            <a:r>
              <a:rPr lang="nl-NL" sz="2000" b="1" dirty="0" smtClean="0"/>
              <a:t>het dodenrijk </a:t>
            </a:r>
            <a:r>
              <a:rPr lang="nl-NL" sz="2000" dirty="0" smtClean="0"/>
              <a:t>en </a:t>
            </a:r>
            <a:r>
              <a:rPr lang="nl-NL" sz="2000" b="1" dirty="0" smtClean="0"/>
              <a:t>de dood</a:t>
            </a:r>
            <a:r>
              <a:rPr lang="nl-NL" sz="2000" dirty="0" smtClean="0"/>
              <a:t> in één tekst genoemd.</a:t>
            </a:r>
          </a:p>
          <a:p>
            <a:endParaRPr lang="nl-NL" sz="2000" dirty="0" smtClean="0">
              <a:solidFill>
                <a:srgbClr val="00B0F0"/>
              </a:solidFill>
            </a:endParaRPr>
          </a:p>
          <a:p>
            <a:r>
              <a:rPr lang="nl-NL" sz="2000" dirty="0" smtClean="0">
                <a:solidFill>
                  <a:srgbClr val="00B0F0"/>
                </a:solidFill>
              </a:rPr>
              <a:t>De zee stond de doden die zich in zich had af, en ook </a:t>
            </a:r>
            <a:r>
              <a:rPr lang="nl-NL" sz="2000" b="1" dirty="0" smtClean="0">
                <a:solidFill>
                  <a:srgbClr val="00B0F0"/>
                </a:solidFill>
              </a:rPr>
              <a:t>de dood </a:t>
            </a:r>
            <a:r>
              <a:rPr lang="nl-NL" sz="2000" dirty="0" smtClean="0">
                <a:solidFill>
                  <a:srgbClr val="00B0F0"/>
                </a:solidFill>
              </a:rPr>
              <a:t>en </a:t>
            </a:r>
            <a:r>
              <a:rPr lang="nl-NL" sz="2000" b="1" dirty="0" smtClean="0">
                <a:solidFill>
                  <a:srgbClr val="00B0F0"/>
                </a:solidFill>
              </a:rPr>
              <a:t>het dodenrijk </a:t>
            </a:r>
            <a:r>
              <a:rPr lang="nl-NL" sz="2000" dirty="0" smtClean="0">
                <a:solidFill>
                  <a:srgbClr val="00B0F0"/>
                </a:solidFill>
              </a:rPr>
              <a:t>stonden hun doden af. En iedereen werd geoordeeld naar zijn daden.</a:t>
            </a:r>
          </a:p>
          <a:p>
            <a:r>
              <a:rPr lang="nl-NL" sz="2000" dirty="0" smtClean="0">
                <a:solidFill>
                  <a:srgbClr val="00B0F0"/>
                </a:solidFill>
              </a:rPr>
              <a:t>Toen werden </a:t>
            </a:r>
            <a:r>
              <a:rPr lang="nl-NL" sz="2000" b="1" dirty="0" smtClean="0">
                <a:solidFill>
                  <a:srgbClr val="00B0F0"/>
                </a:solidFill>
              </a:rPr>
              <a:t>de dood </a:t>
            </a:r>
            <a:r>
              <a:rPr lang="nl-NL" sz="2000" dirty="0" smtClean="0">
                <a:solidFill>
                  <a:srgbClr val="00B0F0"/>
                </a:solidFill>
              </a:rPr>
              <a:t>en </a:t>
            </a:r>
            <a:r>
              <a:rPr lang="nl-NL" sz="2000" b="1" dirty="0" smtClean="0">
                <a:solidFill>
                  <a:srgbClr val="00B0F0"/>
                </a:solidFill>
              </a:rPr>
              <a:t>het dodenrijk </a:t>
            </a:r>
            <a:r>
              <a:rPr lang="nl-NL" sz="2000" dirty="0" smtClean="0">
                <a:solidFill>
                  <a:srgbClr val="00B0F0"/>
                </a:solidFill>
              </a:rPr>
              <a:t>in de vuurpoel gegooid. Dit is de tweede dood: de vuurpoel. (Openbaring 20:13-14)</a:t>
            </a:r>
          </a:p>
          <a:p>
            <a:endParaRPr lang="nl-NL" sz="2000" dirty="0" smtClean="0">
              <a:solidFill>
                <a:srgbClr val="00B0F0"/>
              </a:solidFill>
            </a:endParaRPr>
          </a:p>
          <a:p>
            <a:r>
              <a:rPr lang="nl-NL" sz="2000" dirty="0" smtClean="0">
                <a:solidFill>
                  <a:srgbClr val="C00000"/>
                </a:solidFill>
              </a:rPr>
              <a:t>Het lijkt mij logisch om beide begrippen te onderscheden van elkaar, en bij </a:t>
            </a:r>
          </a:p>
          <a:p>
            <a:r>
              <a:rPr lang="nl-NL" sz="2000" b="1" dirty="0" smtClean="0">
                <a:solidFill>
                  <a:srgbClr val="C00000"/>
                </a:solidFill>
              </a:rPr>
              <a:t>het dodenrijk </a:t>
            </a:r>
            <a:r>
              <a:rPr lang="nl-NL" sz="2000" dirty="0" smtClean="0">
                <a:solidFill>
                  <a:srgbClr val="C00000"/>
                </a:solidFill>
              </a:rPr>
              <a:t>iets anders te veronderstellen dan bij </a:t>
            </a:r>
            <a:r>
              <a:rPr lang="nl-NL" sz="2000" b="1" dirty="0" smtClean="0">
                <a:solidFill>
                  <a:srgbClr val="C00000"/>
                </a:solidFill>
              </a:rPr>
              <a:t>de dood</a:t>
            </a:r>
            <a:r>
              <a:rPr lang="nl-NL" sz="2000" dirty="0" smtClean="0">
                <a:solidFill>
                  <a:srgbClr val="C00000"/>
                </a:solidFill>
              </a:rPr>
              <a:t>.</a:t>
            </a:r>
          </a:p>
          <a:p>
            <a:r>
              <a:rPr lang="nl-NL" sz="2000" dirty="0" smtClean="0">
                <a:solidFill>
                  <a:srgbClr val="C00000"/>
                </a:solidFill>
              </a:rPr>
              <a:t>De Bijbel hanteert niet voor niets twee afzonderlijke termen.</a:t>
            </a:r>
          </a:p>
          <a:p>
            <a:endParaRPr lang="nl-NL" sz="2000" dirty="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76672"/>
            <a:ext cx="8568952" cy="5970865"/>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dirty="0" smtClean="0"/>
          </a:p>
          <a:p>
            <a:r>
              <a:rPr lang="nl-NL" sz="2000" dirty="0" smtClean="0"/>
              <a:t>Ik denk, dat zij die bewust Jezus hebben afgewezen daarmee bewust hebben gekozen voor satan. Zij gaan na hun sterven direct naar de hel, omdat zij zichzelf tot slaven van satan hebben gemaakt.</a:t>
            </a:r>
          </a:p>
          <a:p>
            <a:r>
              <a:rPr lang="nl-NL" sz="2000" dirty="0" smtClean="0"/>
              <a:t>De overige ongelovigen, de twijfelaars en zij die nog nooit van Jezus Christus hebben gehoord, raken, denk ik, na hun sterven in een soort zielenslaap.</a:t>
            </a:r>
          </a:p>
          <a:p>
            <a:endParaRPr lang="nl-NL" sz="2000" dirty="0" smtClean="0"/>
          </a:p>
          <a:p>
            <a:r>
              <a:rPr lang="nl-NL" sz="2000" dirty="0" smtClean="0"/>
              <a:t>Deze veronderstelling baseer ik op Gods rechtvaardigheid en barmhartigheid.</a:t>
            </a:r>
          </a:p>
          <a:p>
            <a:r>
              <a:rPr lang="nl-NL" sz="2000" dirty="0" smtClean="0"/>
              <a:t>Dit idee is als volgt uit te werken:</a:t>
            </a:r>
          </a:p>
          <a:p>
            <a:endParaRPr lang="nl-NL" sz="2000" dirty="0" smtClean="0"/>
          </a:p>
          <a:p>
            <a:r>
              <a:rPr lang="nl-NL" sz="2000" dirty="0" smtClean="0">
                <a:solidFill>
                  <a:srgbClr val="C00000"/>
                </a:solidFill>
              </a:rPr>
              <a:t>Alle ongelovigen hebben zichzelf veroordeeld tot het oordeel dat op de jongste dag over hen zal worden uitgesproken.</a:t>
            </a:r>
          </a:p>
          <a:p>
            <a:r>
              <a:rPr lang="nl-NL" sz="2000" dirty="0" smtClean="0">
                <a:solidFill>
                  <a:srgbClr val="C00000"/>
                </a:solidFill>
              </a:rPr>
              <a:t>Dat moment moeten ze afwachten. </a:t>
            </a:r>
          </a:p>
          <a:p>
            <a:r>
              <a:rPr lang="nl-NL" sz="2000" dirty="0" smtClean="0">
                <a:solidFill>
                  <a:srgbClr val="C00000"/>
                </a:solidFill>
              </a:rPr>
              <a:t>Een deel van hen moet dat in de hel afwachten. </a:t>
            </a:r>
          </a:p>
          <a:p>
            <a:r>
              <a:rPr lang="nl-NL" sz="2000" dirty="0" smtClean="0">
                <a:solidFill>
                  <a:srgbClr val="C00000"/>
                </a:solidFill>
              </a:rPr>
              <a:t>De overigen raken in zielenslaap en zullen daaruit op de jongste dag ontwaken.</a:t>
            </a:r>
          </a:p>
          <a:p>
            <a:r>
              <a:rPr lang="nl-NL" sz="2000" dirty="0" smtClean="0">
                <a:solidFill>
                  <a:srgbClr val="C00000"/>
                </a:solidFill>
              </a:rPr>
              <a:t>Op de jongste dag zullen allen uit het dodenrijk en de dood opstaan en een onvergankelijk lichaam aandoen.</a:t>
            </a:r>
          </a:p>
          <a:p>
            <a:r>
              <a:rPr lang="nl-NL" sz="2000" dirty="0" smtClean="0">
                <a:solidFill>
                  <a:srgbClr val="C00000"/>
                </a:solidFill>
              </a:rPr>
              <a:t>Daarna volgt het oordeel, nadat iedereen nog een eerlijke kans krijgt.</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76672"/>
            <a:ext cx="8568952" cy="5663089"/>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dirty="0" smtClean="0"/>
          </a:p>
          <a:p>
            <a:r>
              <a:rPr lang="nl-NL" sz="2000" dirty="0" smtClean="0"/>
              <a:t>Iedereen krijgt op de jongste dag nog een eerlijke kans.</a:t>
            </a:r>
          </a:p>
          <a:p>
            <a:r>
              <a:rPr lang="nl-NL" sz="2000" dirty="0" smtClean="0"/>
              <a:t>Daarover heb ik het al eerder gehad.</a:t>
            </a:r>
          </a:p>
          <a:p>
            <a:r>
              <a:rPr lang="nl-NL" sz="2000" dirty="0" smtClean="0"/>
              <a:t>Het resultaat zal zijn dat sommigen deze kans aangrijpen en zich zullen voegen in het kamp van de heiligen. (Openbaring  20:9)</a:t>
            </a:r>
          </a:p>
          <a:p>
            <a:r>
              <a:rPr lang="nl-NL" sz="2000" dirty="0" smtClean="0"/>
              <a:t>De overigen, een menigte zo talrijk als de zandkorrels aan de zee, zullen optrekken naar het kamp van de heiligen en de geliefde stad.</a:t>
            </a:r>
          </a:p>
          <a:p>
            <a:r>
              <a:rPr lang="nl-NL" sz="2000" dirty="0" smtClean="0"/>
              <a:t>Zij zullen hun doel niet bereiken, want er zal </a:t>
            </a:r>
            <a:r>
              <a:rPr lang="nl-NL" sz="2000" b="1" dirty="0" smtClean="0"/>
              <a:t>vuur uit de hemel </a:t>
            </a:r>
            <a:r>
              <a:rPr lang="nl-NL" sz="2000" dirty="0" smtClean="0"/>
              <a:t>neerdalen om hun plannen te verteren. Daarna wordt eerst de duivel, die hen zal misleiden, gegooid in </a:t>
            </a:r>
            <a:r>
              <a:rPr lang="nl-NL" sz="2000" b="1" dirty="0" smtClean="0"/>
              <a:t>de poel van vuur en zwavel</a:t>
            </a:r>
            <a:r>
              <a:rPr lang="nl-NL" sz="2000" dirty="0" smtClean="0"/>
              <a:t>.</a:t>
            </a:r>
          </a:p>
          <a:p>
            <a:endParaRPr lang="nl-NL" sz="2000" dirty="0" smtClean="0">
              <a:solidFill>
                <a:srgbClr val="C00000"/>
              </a:solidFill>
            </a:endParaRPr>
          </a:p>
          <a:p>
            <a:r>
              <a:rPr lang="nl-NL" sz="2000" dirty="0" smtClean="0">
                <a:solidFill>
                  <a:srgbClr val="C00000"/>
                </a:solidFill>
              </a:rPr>
              <a:t>Vervolgens volgt het oordeel over hen die uit het dodenrijk en de dood zijn opgestaan. Dit oordeel pakt dan zo uit, dat iedereen die </a:t>
            </a:r>
            <a:r>
              <a:rPr lang="nl-NL" sz="2000" b="1" dirty="0" smtClean="0">
                <a:solidFill>
                  <a:srgbClr val="C00000"/>
                </a:solidFill>
              </a:rPr>
              <a:t>niet in het boek van het leven </a:t>
            </a:r>
            <a:r>
              <a:rPr lang="nl-NL" sz="2000" dirty="0" smtClean="0">
                <a:solidFill>
                  <a:srgbClr val="C00000"/>
                </a:solidFill>
              </a:rPr>
              <a:t>staat in </a:t>
            </a:r>
            <a:r>
              <a:rPr lang="nl-NL" sz="2000" b="1" dirty="0" smtClean="0">
                <a:solidFill>
                  <a:srgbClr val="C00000"/>
                </a:solidFill>
              </a:rPr>
              <a:t>de vuurpoel </a:t>
            </a:r>
            <a:r>
              <a:rPr lang="nl-NL" sz="2000" dirty="0" smtClean="0">
                <a:solidFill>
                  <a:srgbClr val="C00000"/>
                </a:solidFill>
              </a:rPr>
              <a:t>zal worden gegooid.</a:t>
            </a:r>
            <a:br>
              <a:rPr lang="nl-NL" sz="2000" dirty="0" smtClean="0">
                <a:solidFill>
                  <a:srgbClr val="C00000"/>
                </a:solidFill>
              </a:rPr>
            </a:br>
            <a:r>
              <a:rPr lang="nl-NL" sz="2000" dirty="0" smtClean="0">
                <a:solidFill>
                  <a:srgbClr val="C00000"/>
                </a:solidFill>
              </a:rPr>
              <a:t/>
            </a:r>
            <a:br>
              <a:rPr lang="nl-NL" sz="2000" dirty="0" smtClean="0">
                <a:solidFill>
                  <a:srgbClr val="C00000"/>
                </a:solidFill>
              </a:rPr>
            </a:br>
            <a:r>
              <a:rPr lang="nl-NL" sz="2000" dirty="0" smtClean="0">
                <a:solidFill>
                  <a:srgbClr val="C00000"/>
                </a:solidFill>
              </a:rPr>
              <a:t>Wie </a:t>
            </a:r>
            <a:r>
              <a:rPr lang="nl-NL" sz="2000" dirty="0" err="1" smtClean="0">
                <a:solidFill>
                  <a:srgbClr val="C00000"/>
                </a:solidFill>
              </a:rPr>
              <a:t>wél</a:t>
            </a:r>
            <a:r>
              <a:rPr lang="nl-NL" sz="2000" dirty="0" smtClean="0">
                <a:solidFill>
                  <a:srgbClr val="C00000"/>
                </a:solidFill>
              </a:rPr>
              <a:t> in dat boek staan zullen, denk ik, op het laatste moment voor de HEER kiezen en een veilig heenkomen zoeken in het kamp van de heiligen.</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76672"/>
            <a:ext cx="8568952" cy="5663089"/>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dirty="0" smtClean="0"/>
          </a:p>
          <a:p>
            <a:r>
              <a:rPr lang="nl-NL" sz="2000" dirty="0" smtClean="0"/>
              <a:t>Het eindoordeel over de ongelovigen wordt pas geveld, nadat zij van de laatste keuzemogelijkheid gebruik hebben gemaakt.</a:t>
            </a:r>
          </a:p>
          <a:p>
            <a:r>
              <a:rPr lang="nl-NL" sz="2000" dirty="0" smtClean="0"/>
              <a:t>Die eindkeuze wordt verdisconteerd in het oordeel.</a:t>
            </a:r>
          </a:p>
          <a:p>
            <a:r>
              <a:rPr lang="nl-NL" sz="2000" dirty="0" smtClean="0"/>
              <a:t>Wie op dat laatste moment kiest voor Jezus Christus krijgt alsnog toegang tot het nieuwe Jeruzalem.</a:t>
            </a:r>
          </a:p>
          <a:p>
            <a:r>
              <a:rPr lang="nl-NL" sz="2000" dirty="0" smtClean="0"/>
              <a:t>God is zeer lankmoedig.</a:t>
            </a:r>
          </a:p>
          <a:p>
            <a:endParaRPr lang="nl-NL" sz="2000" dirty="0" smtClean="0"/>
          </a:p>
          <a:p>
            <a:r>
              <a:rPr lang="nl-NL" sz="2000" dirty="0" smtClean="0"/>
              <a:t>Daarna volgt het eindoordeel over allen die afgevoerd worden naar de vuurpoel.</a:t>
            </a:r>
          </a:p>
          <a:p>
            <a:r>
              <a:rPr lang="nl-NL" sz="2000" dirty="0" smtClean="0"/>
              <a:t>Ook dat oordeel zal zeker rechtvaardig zijn.</a:t>
            </a:r>
          </a:p>
          <a:p>
            <a:r>
              <a:rPr lang="nl-NL" sz="2000" dirty="0" smtClean="0"/>
              <a:t>Alle heiligen zullen ook unaniem met dat oordeel instemmen.</a:t>
            </a:r>
          </a:p>
          <a:p>
            <a:r>
              <a:rPr lang="nl-NL" sz="2000" dirty="0" smtClean="0"/>
              <a:t>Het wordt een afgewogen oordeel.</a:t>
            </a:r>
          </a:p>
          <a:p>
            <a:endParaRPr lang="nl-NL" sz="2000" dirty="0" smtClean="0"/>
          </a:p>
          <a:p>
            <a:r>
              <a:rPr lang="nl-NL" sz="2000" dirty="0" smtClean="0">
                <a:solidFill>
                  <a:srgbClr val="C00000"/>
                </a:solidFill>
              </a:rPr>
              <a:t>Alle ongelovigen staan sowieso zwaar in de schuld, omdat zij hun zondelast niet aan Christus hebben overgeheveld.</a:t>
            </a:r>
          </a:p>
          <a:p>
            <a:r>
              <a:rPr lang="nl-NL" sz="2000" dirty="0" smtClean="0">
                <a:solidFill>
                  <a:srgbClr val="C00000"/>
                </a:solidFill>
              </a:rPr>
              <a:t>Nu zullen ze zelf de straf op hun zonden moeten dragen.</a:t>
            </a:r>
          </a:p>
          <a:p>
            <a:endParaRPr lang="nl-NL" sz="2000" dirty="0" smtClean="0">
              <a:solidFill>
                <a:srgbClr val="C00000"/>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76672"/>
            <a:ext cx="8568952" cy="5970865"/>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dirty="0" smtClean="0"/>
          </a:p>
          <a:p>
            <a:r>
              <a:rPr lang="nl-NL" sz="2000" dirty="0" smtClean="0"/>
              <a:t>Die straf zal zwaar zijn, maar velen zullen in aanmerking komen voor strafvermindering. De volgende factoren zullen worden meegewogen:</a:t>
            </a:r>
          </a:p>
          <a:p>
            <a:pPr>
              <a:buFont typeface="Wingdings" pitchFamily="2" charset="2"/>
              <a:buChar char="Ø"/>
            </a:pPr>
            <a:r>
              <a:rPr lang="nl-NL" sz="2000" dirty="0" smtClean="0"/>
              <a:t> de goede werken </a:t>
            </a:r>
          </a:p>
          <a:p>
            <a:pPr>
              <a:buFont typeface="Wingdings" pitchFamily="2" charset="2"/>
              <a:buChar char="Ø"/>
            </a:pPr>
            <a:r>
              <a:rPr lang="nl-NL" sz="2000" dirty="0" smtClean="0"/>
              <a:t> onterecht opgelopen lijden</a:t>
            </a:r>
          </a:p>
          <a:p>
            <a:pPr>
              <a:buFont typeface="Wingdings" pitchFamily="2" charset="2"/>
              <a:buChar char="Ø"/>
            </a:pPr>
            <a:r>
              <a:rPr lang="nl-NL" sz="2000" dirty="0" smtClean="0"/>
              <a:t> het voorarrest in de hel</a:t>
            </a:r>
          </a:p>
          <a:p>
            <a:pPr>
              <a:buFont typeface="Wingdings" pitchFamily="2" charset="2"/>
              <a:buChar char="Ø"/>
            </a:pPr>
            <a:r>
              <a:rPr lang="nl-NL" sz="2000" dirty="0" smtClean="0"/>
              <a:t> verzachtende omstandigheden (persoonlijkheidsstoornis, misbruik)</a:t>
            </a:r>
          </a:p>
          <a:p>
            <a:pPr>
              <a:buFont typeface="Wingdings" pitchFamily="2" charset="2"/>
              <a:buChar char="Ø"/>
            </a:pPr>
            <a:r>
              <a:rPr lang="nl-NL" sz="2000" dirty="0" smtClean="0"/>
              <a:t> het milieu waarin men is opgegroeid</a:t>
            </a:r>
          </a:p>
          <a:p>
            <a:pPr>
              <a:buFont typeface="Wingdings" pitchFamily="2" charset="2"/>
              <a:buChar char="Ø"/>
            </a:pPr>
            <a:endParaRPr lang="nl-NL" sz="2000" dirty="0" smtClean="0"/>
          </a:p>
          <a:p>
            <a:r>
              <a:rPr lang="nl-NL" sz="2000" dirty="0" smtClean="0"/>
              <a:t>God is als Rechter veel rechtvaardiger dan welke aardse rechter ook.</a:t>
            </a:r>
          </a:p>
          <a:p>
            <a:r>
              <a:rPr lang="nl-NL" sz="2000" dirty="0" smtClean="0"/>
              <a:t>God heeft Zijn kijk op Zijn rechtvaardigheid overgedragen op alle heiligen.</a:t>
            </a:r>
          </a:p>
          <a:p>
            <a:r>
              <a:rPr lang="nl-NL" sz="2000" dirty="0" smtClean="0"/>
              <a:t>Ook zij zullen volgens diezelfde maat de ongelovige volken oordelen.</a:t>
            </a:r>
          </a:p>
          <a:p>
            <a:endParaRPr lang="nl-NL" sz="2000" dirty="0" smtClean="0"/>
          </a:p>
          <a:p>
            <a:r>
              <a:rPr lang="nl-NL" sz="2000" dirty="0" smtClean="0"/>
              <a:t>In Matteüs 25:31-46 zien we hoe dat zal gaan.</a:t>
            </a:r>
          </a:p>
          <a:p>
            <a:r>
              <a:rPr lang="nl-NL" sz="2000" dirty="0" smtClean="0"/>
              <a:t>De Mensenzoon zal komen en zal de schapen scheiden van de bokken.</a:t>
            </a:r>
          </a:p>
          <a:p>
            <a:r>
              <a:rPr lang="nl-NL" sz="2000" dirty="0" smtClean="0">
                <a:solidFill>
                  <a:srgbClr val="C00000"/>
                </a:solidFill>
              </a:rPr>
              <a:t>Zelf identificeert de Mensenzoon zich met Zijn volk, de heiligen die tijdens hun leven verdrukt worden. Wie van de ongelovigen één van Zijn kinderen heeft geholpen, heeft Hem geholpen.</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76672"/>
            <a:ext cx="8568952" cy="5663089"/>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dirty="0" smtClean="0"/>
          </a:p>
          <a:p>
            <a:r>
              <a:rPr lang="nl-NL" sz="2000" dirty="0" smtClean="0"/>
              <a:t>Tot verrassing van allen zullen deze ongelovigen </a:t>
            </a:r>
            <a:r>
              <a:rPr lang="nl-NL" sz="2000" b="1" dirty="0" smtClean="0"/>
              <a:t>gerechtvaardigd</a:t>
            </a:r>
            <a:r>
              <a:rPr lang="nl-NL" sz="2000" dirty="0" smtClean="0"/>
              <a:t> worden.</a:t>
            </a:r>
          </a:p>
          <a:p>
            <a:r>
              <a:rPr lang="nl-NL" sz="2000" dirty="0" smtClean="0"/>
              <a:t>Zelf vragen zij zich daarop verwonderd af, hoe dat kan.</a:t>
            </a:r>
          </a:p>
          <a:p>
            <a:r>
              <a:rPr lang="nl-NL" sz="2000" dirty="0" smtClean="0"/>
              <a:t>De Mensenzoon geeft hen daarop een heldere uitleg: “Ook al kennen jullie mij niet, alles wat jullie gedaan hebben voor een van de onaanzienlijksten van mijn broeders en zusters, dat hebben jullie voor Mij gedaan.”</a:t>
            </a:r>
          </a:p>
          <a:p>
            <a:endParaRPr lang="nl-NL" sz="2000" dirty="0" smtClean="0"/>
          </a:p>
          <a:p>
            <a:r>
              <a:rPr lang="nl-NL" sz="2000" dirty="0" smtClean="0"/>
              <a:t>Onder de gelovigen echter, blijken hypocrieten te zitten.</a:t>
            </a:r>
          </a:p>
          <a:p>
            <a:r>
              <a:rPr lang="nl-NL" sz="2000" dirty="0" smtClean="0"/>
              <a:t>Tot hun schrik zullen deze door de Mensenzoon </a:t>
            </a:r>
            <a:r>
              <a:rPr lang="nl-NL" sz="2000" b="1" dirty="0" smtClean="0"/>
              <a:t>verworpen</a:t>
            </a:r>
            <a:r>
              <a:rPr lang="nl-NL" sz="2000" dirty="0" smtClean="0"/>
              <a:t> worden.</a:t>
            </a:r>
          </a:p>
          <a:p>
            <a:r>
              <a:rPr lang="nl-NL" sz="2000" dirty="0" smtClean="0"/>
              <a:t>Zelf vragen zij zich daarop verwonderd af, hoe dat kan.</a:t>
            </a:r>
          </a:p>
          <a:p>
            <a:r>
              <a:rPr lang="nl-NL" sz="2000" dirty="0" smtClean="0"/>
              <a:t>De Mensenzoon geeft hen daarop een heldere uitleg: “Ik verzeker jullie: alles wat jullie voor een van deze onaanzienlijken niet gedaan hebben, hebben jullie ook voor Mij niet gedaan.”</a:t>
            </a:r>
          </a:p>
          <a:p>
            <a:endParaRPr lang="nl-NL" sz="2000" dirty="0" smtClean="0"/>
          </a:p>
          <a:p>
            <a:r>
              <a:rPr lang="nl-NL" sz="2000" dirty="0" smtClean="0">
                <a:solidFill>
                  <a:srgbClr val="C00000"/>
                </a:solidFill>
              </a:rPr>
              <a:t>Ik denk dus dat dit gedeelte uit Matteüs slaat op alle volken die buiten het nieuwe Jeruzalem hun oordeel moeten afwachten. De heiligen zijn op dat moment allemaal al binnen de poorten van de geliefde stad.</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76672"/>
            <a:ext cx="8568952" cy="5970865"/>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dirty="0" smtClean="0"/>
          </a:p>
          <a:p>
            <a:r>
              <a:rPr lang="nl-NL" sz="2000" dirty="0" smtClean="0"/>
              <a:t>In het verlengde van deze uitleg van Matteüs 25, is Jacobus 2 te lezen:</a:t>
            </a:r>
          </a:p>
          <a:p>
            <a:endParaRPr lang="nl-NL" sz="2000" dirty="0" smtClean="0">
              <a:solidFill>
                <a:srgbClr val="C00000"/>
              </a:solidFill>
            </a:endParaRPr>
          </a:p>
          <a:p>
            <a:r>
              <a:rPr lang="nl-NL" sz="2000" dirty="0" smtClean="0">
                <a:solidFill>
                  <a:srgbClr val="00B0F0"/>
                </a:solidFill>
              </a:rPr>
              <a:t>U ziet dus dat iemand rechtvaardig wordt verklaard om wat hij doet, en niet alleen om zijn geloof. Werd niet ook </a:t>
            </a:r>
            <a:r>
              <a:rPr lang="nl-NL" sz="2000" dirty="0" err="1" smtClean="0">
                <a:solidFill>
                  <a:srgbClr val="00B0F0"/>
                </a:solidFill>
              </a:rPr>
              <a:t>Rachab</a:t>
            </a:r>
            <a:r>
              <a:rPr lang="nl-NL" sz="2000" dirty="0" smtClean="0">
                <a:solidFill>
                  <a:srgbClr val="00B0F0"/>
                </a:solidFill>
              </a:rPr>
              <a:t>, de hoer, rechtvaardig verklaard om wat ze deed, toen ze de verkenners ontving en langs een andere weg liet vertrekken? </a:t>
            </a:r>
          </a:p>
          <a:p>
            <a:r>
              <a:rPr lang="nl-NL" sz="2000" dirty="0" smtClean="0">
                <a:solidFill>
                  <a:srgbClr val="00B0F0"/>
                </a:solidFill>
              </a:rPr>
              <a:t>Zoals het lichaam dood is zonder de ziel, zo is ook geloof zonder daden dood.</a:t>
            </a:r>
          </a:p>
          <a:p>
            <a:r>
              <a:rPr lang="nl-NL" sz="2000" dirty="0" smtClean="0">
                <a:solidFill>
                  <a:srgbClr val="00B0F0"/>
                </a:solidFill>
              </a:rPr>
              <a:t>(Jakobus 2:24-26)</a:t>
            </a:r>
          </a:p>
          <a:p>
            <a:endParaRPr lang="nl-NL" sz="2000" dirty="0" smtClean="0">
              <a:solidFill>
                <a:srgbClr val="C00000"/>
              </a:solidFill>
            </a:endParaRPr>
          </a:p>
          <a:p>
            <a:endParaRPr lang="nl-NL" sz="2000" dirty="0" smtClean="0">
              <a:solidFill>
                <a:srgbClr val="C00000"/>
              </a:solidFill>
            </a:endParaRPr>
          </a:p>
          <a:p>
            <a:r>
              <a:rPr lang="nl-NL" sz="2000" dirty="0" smtClean="0"/>
              <a:t>Ik denk, dat alle gelovigen compensatie zullen krijgen voor al het leed en onrecht wat hen hier treft.</a:t>
            </a:r>
          </a:p>
          <a:p>
            <a:r>
              <a:rPr lang="nl-NL" sz="2000" dirty="0" smtClean="0"/>
              <a:t>Als equivalent van deze gedachte, denk ik, dat alle ongelovigen strafvermindering zullen ontvangen op basis van de straf die zij al tijdens dit leven en later in de hel hebben ondergaan.</a:t>
            </a:r>
          </a:p>
          <a:p>
            <a:endParaRPr lang="nl-NL" sz="2000" dirty="0" smtClean="0">
              <a:solidFill>
                <a:srgbClr val="C00000"/>
              </a:solidFill>
            </a:endParaRPr>
          </a:p>
          <a:p>
            <a:r>
              <a:rPr lang="nl-NL" sz="2000" dirty="0" smtClean="0">
                <a:solidFill>
                  <a:srgbClr val="C00000"/>
                </a:solidFill>
              </a:rPr>
              <a:t>Hoe dan ook, Gods eindoordeel zal volkomen rechtvaardig zijn.</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95536" y="548680"/>
            <a:ext cx="8424936" cy="6001643"/>
          </a:xfrm>
          <a:prstGeom prst="rect">
            <a:avLst/>
          </a:prstGeom>
          <a:noFill/>
        </p:spPr>
        <p:txBody>
          <a:bodyPr wrap="square" rtlCol="0">
            <a:spAutoFit/>
          </a:bodyPr>
          <a:lstStyle/>
          <a:p>
            <a:pPr algn="ctr"/>
            <a:r>
              <a:rPr lang="nl-NL" sz="2400" dirty="0" smtClean="0">
                <a:solidFill>
                  <a:schemeClr val="bg1">
                    <a:lumMod val="65000"/>
                  </a:schemeClr>
                </a:solidFill>
              </a:rPr>
              <a:t>De vuurpoel</a:t>
            </a:r>
          </a:p>
          <a:p>
            <a:endParaRPr lang="nl-NL" sz="2000" dirty="0" smtClean="0"/>
          </a:p>
          <a:p>
            <a:r>
              <a:rPr lang="nl-NL" sz="2000" dirty="0" smtClean="0"/>
              <a:t>Na het eindoordeel zullen alle ongelovigen afgevoerd worden naar de vuurpoel.</a:t>
            </a:r>
          </a:p>
          <a:p>
            <a:endParaRPr lang="nl-NL" sz="2000" dirty="0" smtClean="0"/>
          </a:p>
          <a:p>
            <a:r>
              <a:rPr lang="nl-NL" sz="2000" dirty="0" smtClean="0">
                <a:solidFill>
                  <a:srgbClr val="00B0F0"/>
                </a:solidFill>
              </a:rPr>
              <a:t>Wie niet in het boek van het leven bleek te staan werd in de </a:t>
            </a:r>
            <a:r>
              <a:rPr lang="nl-NL" sz="2000" b="1" dirty="0" smtClean="0">
                <a:solidFill>
                  <a:srgbClr val="00B0F0"/>
                </a:solidFill>
              </a:rPr>
              <a:t>vuurpoel </a:t>
            </a:r>
            <a:r>
              <a:rPr lang="nl-NL" sz="2000" dirty="0" smtClean="0">
                <a:solidFill>
                  <a:srgbClr val="00B0F0"/>
                </a:solidFill>
              </a:rPr>
              <a:t>gegooid.</a:t>
            </a:r>
          </a:p>
          <a:p>
            <a:r>
              <a:rPr lang="nl-NL" sz="2000" dirty="0" smtClean="0">
                <a:solidFill>
                  <a:srgbClr val="00B0F0"/>
                </a:solidFill>
              </a:rPr>
              <a:t>(Openbaring 20:15)</a:t>
            </a:r>
          </a:p>
          <a:p>
            <a:endParaRPr lang="nl-NL" sz="2000" dirty="0" smtClean="0">
              <a:solidFill>
                <a:srgbClr val="00B0F0"/>
              </a:solidFill>
            </a:endParaRPr>
          </a:p>
          <a:p>
            <a:r>
              <a:rPr lang="nl-NL" sz="2000" dirty="0" smtClean="0">
                <a:solidFill>
                  <a:srgbClr val="00B0F0"/>
                </a:solidFill>
              </a:rPr>
              <a:t>Maar voor hen die laf en trouweloos zijn geweest, die zich hebben ingelaten met gruwelijke dingen, met moord, ontucht, toverij of afgodendienst, voor allen die de leugen hebben gediend: hun deel is de </a:t>
            </a:r>
            <a:r>
              <a:rPr lang="nl-NL" sz="2000" b="1" dirty="0" smtClean="0">
                <a:solidFill>
                  <a:srgbClr val="00B0F0"/>
                </a:solidFill>
              </a:rPr>
              <a:t>vuurpoel met brandende zwavel</a:t>
            </a:r>
            <a:r>
              <a:rPr lang="nl-NL" sz="2000" dirty="0" smtClean="0">
                <a:solidFill>
                  <a:srgbClr val="00B0F0"/>
                </a:solidFill>
              </a:rPr>
              <a:t>, dat is de tweede dood. (Openbaring 21:8)</a:t>
            </a:r>
          </a:p>
          <a:p>
            <a:endParaRPr lang="nl-NL" sz="2000" dirty="0" smtClean="0"/>
          </a:p>
          <a:p>
            <a:r>
              <a:rPr lang="nl-NL" sz="2000" dirty="0" smtClean="0"/>
              <a:t>Niet alleen de onrechtvaardigen zullen in de vuurpoel gegooid worden, ook het beest, samen met de valse profeet, samen met satan.</a:t>
            </a:r>
          </a:p>
          <a:p>
            <a:endParaRPr lang="nl-NL" sz="2000" dirty="0" smtClean="0"/>
          </a:p>
          <a:p>
            <a:r>
              <a:rPr lang="nl-NL" sz="2000" dirty="0" smtClean="0">
                <a:solidFill>
                  <a:srgbClr val="00B0F0"/>
                </a:solidFill>
              </a:rPr>
              <a:t>Het beest werd gevangengenomen, samen met de valse profeet die in zijn bijzijn tekenen had verricht, waardoor hij iedereen had misleid die het merkteken van het beest droeg en zijn beeld aanbad. Levend werden ze in de vuurpoel met brandende zwavel gegooid. (Openbaring 19:20)</a:t>
            </a:r>
            <a:endParaRPr lang="nl-NL" sz="2000" dirty="0">
              <a:solidFill>
                <a:srgbClr val="00B0F0"/>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95536" y="548680"/>
            <a:ext cx="8424936" cy="6001643"/>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sz="2000" dirty="0" smtClean="0"/>
          </a:p>
          <a:p>
            <a:r>
              <a:rPr lang="nl-NL" sz="2000" dirty="0" smtClean="0">
                <a:solidFill>
                  <a:srgbClr val="00B0F0"/>
                </a:solidFill>
              </a:rPr>
              <a:t>En de duivel, die hen misleidde, wordt in de poel van vuur en zwavel gegooid, bij het beest en de valse profeet. (Openbaring 20:10)</a:t>
            </a:r>
          </a:p>
          <a:p>
            <a:endParaRPr lang="nl-NL" sz="2000" dirty="0" smtClean="0"/>
          </a:p>
          <a:p>
            <a:r>
              <a:rPr lang="nl-NL" sz="2000" dirty="0" smtClean="0"/>
              <a:t>Alle onrechtvaardigen worden kennelijk afgevoerd naar de vuurpoel, maar de duivel, samen met het beest en de valse profeet zakken iets verder weg.</a:t>
            </a:r>
          </a:p>
          <a:p>
            <a:r>
              <a:rPr lang="nl-NL" sz="2000" dirty="0" smtClean="0"/>
              <a:t>Zij worden afgevoerd naar de poel van vuur en zwavel.</a:t>
            </a:r>
          </a:p>
          <a:p>
            <a:endParaRPr lang="nl-NL" sz="2000" dirty="0" smtClean="0"/>
          </a:p>
          <a:p>
            <a:r>
              <a:rPr lang="nl-NL" sz="2000" dirty="0" smtClean="0"/>
              <a:t>Ik denk dat alle afvallige engelen in die poel van vuur en zwavel belanden.</a:t>
            </a:r>
          </a:p>
          <a:p>
            <a:r>
              <a:rPr lang="nl-NL" sz="2000" dirty="0" smtClean="0"/>
              <a:t>De uitdrukking ‘</a:t>
            </a:r>
            <a:r>
              <a:rPr lang="nl-NL" sz="2000" b="1" dirty="0" smtClean="0"/>
              <a:t>de duivel, samen met het beest en de valse profeet’</a:t>
            </a:r>
            <a:r>
              <a:rPr lang="nl-NL" sz="2000" dirty="0" smtClean="0"/>
              <a:t> omvat in dat geval alle afvallige engelen. Zij allen belanden in de poel van vuur en zwavel.</a:t>
            </a:r>
          </a:p>
          <a:p>
            <a:r>
              <a:rPr lang="nl-NL" sz="2000" dirty="0" smtClean="0"/>
              <a:t>Op dat moment raakt de hel leeg.</a:t>
            </a:r>
          </a:p>
          <a:p>
            <a:r>
              <a:rPr lang="nl-NL" sz="2000" dirty="0" smtClean="0"/>
              <a:t>De hel blijkt daarmee een tijdelijke woonplaats van satan en al de zijnen te zijn geweest.</a:t>
            </a:r>
          </a:p>
          <a:p>
            <a:endParaRPr lang="nl-NL" sz="2000" dirty="0" smtClean="0"/>
          </a:p>
          <a:p>
            <a:r>
              <a:rPr lang="nl-NL" sz="2000" dirty="0" smtClean="0">
                <a:solidFill>
                  <a:srgbClr val="C00000"/>
                </a:solidFill>
              </a:rPr>
              <a:t>Na het ontstaan van de nieuwe hemel en de nieuwe aarde is er geen plaats meer voor de hel.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Lijntoelichting 1 9"/>
          <p:cNvSpPr/>
          <p:nvPr/>
        </p:nvSpPr>
        <p:spPr>
          <a:xfrm>
            <a:off x="4427984" y="5445224"/>
            <a:ext cx="2160240" cy="864096"/>
          </a:xfrm>
          <a:prstGeom prst="borderCallout1">
            <a:avLst>
              <a:gd name="adj1" fmla="val 18750"/>
              <a:gd name="adj2" fmla="val -8333"/>
              <a:gd name="adj3" fmla="val -21751"/>
              <a:gd name="adj4" fmla="val -64868"/>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ekstvak 1"/>
          <p:cNvSpPr txBox="1"/>
          <p:nvPr/>
        </p:nvSpPr>
        <p:spPr>
          <a:xfrm>
            <a:off x="395536" y="548680"/>
            <a:ext cx="8424936" cy="1384995"/>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sz="2000" dirty="0" smtClean="0"/>
          </a:p>
          <a:p>
            <a:r>
              <a:rPr lang="nl-NL" sz="2000" dirty="0" smtClean="0"/>
              <a:t>Ik denk, dat de vuurpoel en de poel van vuur en zwavel aan de onderkant van de nieuwe aarde te vinden zullen zijn.</a:t>
            </a:r>
          </a:p>
        </p:txBody>
      </p:sp>
      <p:pic>
        <p:nvPicPr>
          <p:cNvPr id="3" name="Picture 2" descr="C:\Users\Nico\Pictures\Afbeeldingen paradijsthese\imagesCALQ347H.jpg"/>
          <p:cNvPicPr>
            <a:picLocks noChangeAspect="1" noChangeArrowheads="1"/>
          </p:cNvPicPr>
          <p:nvPr/>
        </p:nvPicPr>
        <p:blipFill>
          <a:blip r:embed="rId3" cstate="print"/>
          <a:srcRect/>
          <a:stretch>
            <a:fillRect/>
          </a:stretch>
        </p:blipFill>
        <p:spPr bwMode="auto">
          <a:xfrm>
            <a:off x="1187624" y="2852936"/>
            <a:ext cx="2448272" cy="2448272"/>
          </a:xfrm>
          <a:prstGeom prst="rect">
            <a:avLst/>
          </a:prstGeom>
          <a:noFill/>
        </p:spPr>
      </p:pic>
      <p:cxnSp>
        <p:nvCxnSpPr>
          <p:cNvPr id="5" name="Rechte verbindingslijn 4"/>
          <p:cNvCxnSpPr/>
          <p:nvPr/>
        </p:nvCxnSpPr>
        <p:spPr>
          <a:xfrm>
            <a:off x="2123728" y="3356992"/>
            <a:ext cx="576064"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Lijntoelichting 1 5"/>
          <p:cNvSpPr/>
          <p:nvPr/>
        </p:nvSpPr>
        <p:spPr>
          <a:xfrm>
            <a:off x="4427984" y="4365104"/>
            <a:ext cx="2160240" cy="864096"/>
          </a:xfrm>
          <a:prstGeom prst="borderCallout1">
            <a:avLst>
              <a:gd name="adj1" fmla="val 18750"/>
              <a:gd name="adj2" fmla="val -8333"/>
              <a:gd name="adj3" fmla="val 27211"/>
              <a:gd name="adj4" fmla="val -47178"/>
            </a:avLst>
          </a:prstGeom>
          <a:solidFill>
            <a:schemeClr val="bg2">
              <a:lumMod val="5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Gelijkbenige driehoek 6"/>
          <p:cNvSpPr/>
          <p:nvPr/>
        </p:nvSpPr>
        <p:spPr>
          <a:xfrm rot="10800000">
            <a:off x="2195736" y="4941168"/>
            <a:ext cx="432048" cy="216024"/>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Tekstvak 7"/>
          <p:cNvSpPr txBox="1"/>
          <p:nvPr/>
        </p:nvSpPr>
        <p:spPr>
          <a:xfrm>
            <a:off x="4716016" y="4581128"/>
            <a:ext cx="1584176" cy="400110"/>
          </a:xfrm>
          <a:prstGeom prst="rect">
            <a:avLst/>
          </a:prstGeom>
          <a:noFill/>
        </p:spPr>
        <p:txBody>
          <a:bodyPr wrap="square" rtlCol="0">
            <a:spAutoFit/>
          </a:bodyPr>
          <a:lstStyle/>
          <a:p>
            <a:r>
              <a:rPr lang="nl-NL" sz="2000" b="1" dirty="0" smtClean="0"/>
              <a:t>de vuurpoel</a:t>
            </a:r>
            <a:endParaRPr lang="nl-NL" sz="2000" b="1" dirty="0"/>
          </a:p>
        </p:txBody>
      </p:sp>
      <p:sp>
        <p:nvSpPr>
          <p:cNvPr id="9" name="Tekstvak 8"/>
          <p:cNvSpPr txBox="1"/>
          <p:nvPr/>
        </p:nvSpPr>
        <p:spPr>
          <a:xfrm>
            <a:off x="4499992" y="5517232"/>
            <a:ext cx="2016224" cy="707886"/>
          </a:xfrm>
          <a:prstGeom prst="rect">
            <a:avLst/>
          </a:prstGeom>
          <a:noFill/>
        </p:spPr>
        <p:txBody>
          <a:bodyPr wrap="square" rtlCol="0">
            <a:spAutoFit/>
          </a:bodyPr>
          <a:lstStyle/>
          <a:p>
            <a:pPr algn="ctr"/>
            <a:r>
              <a:rPr lang="nl-NL" sz="2000" b="1" dirty="0" smtClean="0">
                <a:solidFill>
                  <a:srgbClr val="FFFF00"/>
                </a:solidFill>
              </a:rPr>
              <a:t>de poel van vuur</a:t>
            </a:r>
          </a:p>
          <a:p>
            <a:pPr algn="ctr"/>
            <a:r>
              <a:rPr lang="nl-NL" sz="2000" b="1" dirty="0" smtClean="0">
                <a:solidFill>
                  <a:srgbClr val="FFFF00"/>
                </a:solidFill>
              </a:rPr>
              <a:t>en zwavel</a:t>
            </a:r>
            <a:endParaRPr lang="nl-NL" sz="2000" b="1" dirty="0">
              <a:solidFill>
                <a:srgbClr val="FFFF00"/>
              </a:solidFill>
            </a:endParaRPr>
          </a:p>
        </p:txBody>
      </p:sp>
      <p:sp>
        <p:nvSpPr>
          <p:cNvPr id="11" name="Lijntoelichting 1 10"/>
          <p:cNvSpPr/>
          <p:nvPr/>
        </p:nvSpPr>
        <p:spPr>
          <a:xfrm>
            <a:off x="4427984" y="2420888"/>
            <a:ext cx="2160240" cy="864096"/>
          </a:xfrm>
          <a:prstGeom prst="borderCallout1">
            <a:avLst>
              <a:gd name="adj1" fmla="val 18750"/>
              <a:gd name="adj2" fmla="val -8333"/>
              <a:gd name="adj3" fmla="val 84070"/>
              <a:gd name="adj4" fmla="val -69922"/>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Tekstvak 11"/>
          <p:cNvSpPr txBox="1"/>
          <p:nvPr/>
        </p:nvSpPr>
        <p:spPr>
          <a:xfrm>
            <a:off x="4572000" y="2492896"/>
            <a:ext cx="1656184" cy="707886"/>
          </a:xfrm>
          <a:prstGeom prst="rect">
            <a:avLst/>
          </a:prstGeom>
          <a:noFill/>
        </p:spPr>
        <p:txBody>
          <a:bodyPr wrap="square" rtlCol="0">
            <a:spAutoFit/>
          </a:bodyPr>
          <a:lstStyle/>
          <a:p>
            <a:pPr algn="ctr"/>
            <a:r>
              <a:rPr lang="nl-NL" sz="2000" b="1" dirty="0" smtClean="0"/>
              <a:t>het nieuwe Jeruzalem</a:t>
            </a:r>
            <a:endParaRPr lang="nl-NL" sz="20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76672"/>
            <a:ext cx="8568952" cy="5386090"/>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sz="2000" dirty="0" smtClean="0"/>
          </a:p>
          <a:p>
            <a:r>
              <a:rPr lang="nl-NL" sz="2000" dirty="0" smtClean="0"/>
              <a:t>Gods plan voor de eindtijd is al gemaakt vóór de grondlegging van de wereld.</a:t>
            </a:r>
          </a:p>
          <a:p>
            <a:r>
              <a:rPr lang="nl-NL" sz="2000" dirty="0" smtClean="0"/>
              <a:t>Hij heeft alles voorzien.</a:t>
            </a:r>
          </a:p>
          <a:p>
            <a:r>
              <a:rPr lang="nl-NL" sz="2000" dirty="0" smtClean="0"/>
              <a:t>Wat er nu gebeurt, is één van de miljarden scenario’s die Hij voorzien heeft.</a:t>
            </a:r>
          </a:p>
          <a:p>
            <a:r>
              <a:rPr lang="nl-NL" sz="2000" dirty="0" smtClean="0"/>
              <a:t>Voor ons liggen nog eveneens miljarden scenario’s te wachten, die Hij allemaal voorzien heeft.</a:t>
            </a:r>
          </a:p>
          <a:p>
            <a:r>
              <a:rPr lang="nl-NL" sz="2000" dirty="0" smtClean="0"/>
              <a:t>Terugkijkend zien we slecht één scenario, dat zich heeft ontvouwd.</a:t>
            </a:r>
          </a:p>
          <a:p>
            <a:r>
              <a:rPr lang="nl-NL" sz="2000" dirty="0" smtClean="0"/>
              <a:t>Maar in het verleden waren er ook vele scenario’s mogelijk.</a:t>
            </a:r>
          </a:p>
          <a:p>
            <a:r>
              <a:rPr lang="nl-NL" sz="2000" dirty="0" smtClean="0"/>
              <a:t>Scenario’s, zonder de zondeval.</a:t>
            </a:r>
          </a:p>
          <a:p>
            <a:r>
              <a:rPr lang="nl-NL" sz="2000" dirty="0" smtClean="0"/>
              <a:t>Scenario’s, met de zondeval.</a:t>
            </a:r>
          </a:p>
          <a:p>
            <a:r>
              <a:rPr lang="nl-NL" sz="2000" dirty="0" smtClean="0"/>
              <a:t>Scenario’s, met een later in de tijd plaatshebbende zondeval.</a:t>
            </a:r>
          </a:p>
          <a:p>
            <a:r>
              <a:rPr lang="nl-NL" sz="2000" dirty="0" smtClean="0"/>
              <a:t>Enzovoort.</a:t>
            </a:r>
          </a:p>
          <a:p>
            <a:endParaRPr lang="nl-NL" sz="2000" dirty="0" smtClean="0">
              <a:solidFill>
                <a:srgbClr val="C00000"/>
              </a:solidFill>
            </a:endParaRPr>
          </a:p>
          <a:p>
            <a:r>
              <a:rPr lang="nl-NL" sz="2000" dirty="0" smtClean="0">
                <a:solidFill>
                  <a:srgbClr val="C00000"/>
                </a:solidFill>
              </a:rPr>
              <a:t>Al deze scenario’s zijn tijdens de Raad Gods doorgerekend.</a:t>
            </a:r>
          </a:p>
          <a:p>
            <a:r>
              <a:rPr lang="nl-NL" sz="2000" dirty="0" smtClean="0">
                <a:solidFill>
                  <a:srgbClr val="C00000"/>
                </a:solidFill>
              </a:rPr>
              <a:t>De drie-enige God heeft alle risico’s onder ogen gezien, die verbonden zijn aan de schepping van de mens met een eigen verantwoordelijkheid.</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95536" y="548680"/>
            <a:ext cx="8424936" cy="6001643"/>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sz="2000" dirty="0" smtClean="0"/>
          </a:p>
          <a:p>
            <a:r>
              <a:rPr lang="nl-NL" sz="2000" dirty="0" smtClean="0"/>
              <a:t>De vuurpoel is, denk ik, te vergelijken met de vuuroven uit Matteüs 13:</a:t>
            </a:r>
          </a:p>
          <a:p>
            <a:endParaRPr lang="nl-NL" sz="2000" dirty="0" smtClean="0"/>
          </a:p>
          <a:p>
            <a:r>
              <a:rPr lang="nl-NL" sz="2000" dirty="0" smtClean="0">
                <a:solidFill>
                  <a:srgbClr val="00B0F0"/>
                </a:solidFill>
              </a:rPr>
              <a:t>Zoals het onkruid bijeengebonden wordt en in het vuur verbrand, zo zal het gaan bij de voltooiing van deze wereld: de Mensenzoon zal </a:t>
            </a:r>
            <a:r>
              <a:rPr lang="nl-NL" sz="2000" b="1" dirty="0" smtClean="0">
                <a:solidFill>
                  <a:srgbClr val="00B0F0"/>
                </a:solidFill>
              </a:rPr>
              <a:t>Zijn engelen </a:t>
            </a:r>
            <a:r>
              <a:rPr lang="nl-NL" sz="2000" dirty="0" smtClean="0">
                <a:solidFill>
                  <a:srgbClr val="00B0F0"/>
                </a:solidFill>
              </a:rPr>
              <a:t>eropuit sturen, en ze zullen uit Zijn koninkrijk allen die anderen ten val hebben gebracht en de wetten hebben verkracht bijeenbrengen en hen in </a:t>
            </a:r>
            <a:r>
              <a:rPr lang="nl-NL" sz="2000" b="1" dirty="0" smtClean="0">
                <a:solidFill>
                  <a:srgbClr val="00B0F0"/>
                </a:solidFill>
              </a:rPr>
              <a:t>de vuuroven </a:t>
            </a:r>
            <a:r>
              <a:rPr lang="nl-NL" sz="2000" dirty="0" smtClean="0">
                <a:solidFill>
                  <a:srgbClr val="00B0F0"/>
                </a:solidFill>
              </a:rPr>
              <a:t>werpen; daar zullen ze jammeren en knarsetanden.</a:t>
            </a:r>
          </a:p>
          <a:p>
            <a:r>
              <a:rPr lang="nl-NL" sz="2000" dirty="0" smtClean="0">
                <a:solidFill>
                  <a:srgbClr val="00B0F0"/>
                </a:solidFill>
              </a:rPr>
              <a:t>(Matteüs 13:40-42)</a:t>
            </a:r>
          </a:p>
          <a:p>
            <a:endParaRPr lang="nl-NL" sz="2000" dirty="0" smtClean="0"/>
          </a:p>
          <a:p>
            <a:r>
              <a:rPr lang="nl-NL" sz="2000" dirty="0" smtClean="0"/>
              <a:t>God heeft eens Zijn volk uit de slavernij, uit Egypte geleid.</a:t>
            </a:r>
          </a:p>
          <a:p>
            <a:r>
              <a:rPr lang="nl-NL" sz="2000" dirty="0" smtClean="0"/>
              <a:t>Een machtig groots gebeuren.</a:t>
            </a:r>
          </a:p>
          <a:p>
            <a:r>
              <a:rPr lang="nl-NL" sz="2000" dirty="0" smtClean="0"/>
              <a:t>Nu typeert de Bijbel deze bevrijding uit de slavernij van Egypte tot driemaal toe als het weghalen uit </a:t>
            </a:r>
            <a:r>
              <a:rPr lang="nl-NL" sz="2000" b="1" dirty="0" smtClean="0"/>
              <a:t>de smeltoven van Egypte</a:t>
            </a:r>
            <a:r>
              <a:rPr lang="nl-NL" sz="2000" dirty="0" smtClean="0"/>
              <a:t>:</a:t>
            </a:r>
          </a:p>
          <a:p>
            <a:endParaRPr lang="nl-NL" sz="2000" dirty="0" smtClean="0"/>
          </a:p>
          <a:p>
            <a:r>
              <a:rPr lang="nl-NL" sz="2000" dirty="0" smtClean="0">
                <a:solidFill>
                  <a:srgbClr val="00B0F0"/>
                </a:solidFill>
              </a:rPr>
              <a:t>Want u bent door de HEER uitgekozen en uit </a:t>
            </a:r>
            <a:r>
              <a:rPr lang="nl-NL" sz="2000" b="1" dirty="0" smtClean="0">
                <a:solidFill>
                  <a:srgbClr val="00B0F0"/>
                </a:solidFill>
              </a:rPr>
              <a:t>de smeltoven van Egypte </a:t>
            </a:r>
            <a:r>
              <a:rPr lang="nl-NL" sz="2000" dirty="0" smtClean="0">
                <a:solidFill>
                  <a:srgbClr val="00B0F0"/>
                </a:solidFill>
              </a:rPr>
              <a:t>weggehaald om Hem als Zijn eigen volk toe te behoren, zoals nu het geval is.</a:t>
            </a:r>
            <a:br>
              <a:rPr lang="nl-NL" sz="2000" dirty="0" smtClean="0">
                <a:solidFill>
                  <a:srgbClr val="00B0F0"/>
                </a:solidFill>
              </a:rPr>
            </a:br>
            <a:r>
              <a:rPr lang="nl-NL" sz="2000" dirty="0" smtClean="0">
                <a:solidFill>
                  <a:srgbClr val="00B0F0"/>
                </a:solidFill>
              </a:rPr>
              <a:t>(Deuteronomium 4:20; zie ook 1 Koningen 8:51 en Jeremia 11:4)</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95536" y="548680"/>
            <a:ext cx="8424936" cy="5693866"/>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sz="2000" dirty="0" smtClean="0"/>
          </a:p>
          <a:p>
            <a:r>
              <a:rPr lang="nl-NL" sz="2000" dirty="0" smtClean="0"/>
              <a:t>Gezien al deze teksten, denk ik, dat de </a:t>
            </a:r>
            <a:r>
              <a:rPr lang="nl-NL" sz="2000" b="1" dirty="0" smtClean="0"/>
              <a:t>vuurpoel</a:t>
            </a:r>
            <a:r>
              <a:rPr lang="nl-NL" sz="2000" dirty="0" smtClean="0"/>
              <a:t> te vergelijken is met de </a:t>
            </a:r>
            <a:r>
              <a:rPr lang="nl-NL" sz="2000" b="1" dirty="0" smtClean="0"/>
              <a:t>vuuroven</a:t>
            </a:r>
            <a:r>
              <a:rPr lang="nl-NL" sz="2000" dirty="0" smtClean="0"/>
              <a:t> uit Matteüs 13 en met de </a:t>
            </a:r>
            <a:r>
              <a:rPr lang="nl-NL" sz="2000" b="1" dirty="0" smtClean="0"/>
              <a:t>smeltoven</a:t>
            </a:r>
            <a:r>
              <a:rPr lang="nl-NL" sz="2000" dirty="0" smtClean="0"/>
              <a:t> uit Deuteronomium 4.</a:t>
            </a:r>
          </a:p>
          <a:p>
            <a:r>
              <a:rPr lang="nl-NL" sz="2000" dirty="0" smtClean="0"/>
              <a:t>Ze duiden een plek aan waar slaven tegen hun zin in, jammerend en knarsetandend werk moeten verrichten.</a:t>
            </a:r>
          </a:p>
          <a:p>
            <a:r>
              <a:rPr lang="nl-NL" sz="2000" dirty="0" smtClean="0"/>
              <a:t>Het is in geestelijke zin een smeltoven.</a:t>
            </a:r>
          </a:p>
          <a:p>
            <a:r>
              <a:rPr lang="nl-NL" sz="2000" dirty="0" smtClean="0"/>
              <a:t>In werkelijkheid heerst er een duisternis waar Gods wonderbaarlijke licht ontbreekt.</a:t>
            </a:r>
          </a:p>
          <a:p>
            <a:endParaRPr lang="nl-NL" sz="2000" dirty="0" smtClean="0">
              <a:solidFill>
                <a:srgbClr val="00B0F0"/>
              </a:solidFill>
            </a:endParaRPr>
          </a:p>
          <a:p>
            <a:r>
              <a:rPr lang="nl-NL" sz="2000" dirty="0" smtClean="0">
                <a:solidFill>
                  <a:srgbClr val="00B0F0"/>
                </a:solidFill>
              </a:rPr>
              <a:t>Maar u bent een uitverkoren geslacht, een koninkrijk van priesters, een heilige natie, een volk dat God zich verworven heeft om de grote daden te verkondigen van Hem die u uit </a:t>
            </a:r>
            <a:r>
              <a:rPr lang="nl-NL" sz="2000" b="1" dirty="0" smtClean="0">
                <a:solidFill>
                  <a:srgbClr val="00B0F0"/>
                </a:solidFill>
              </a:rPr>
              <a:t>de duisternis </a:t>
            </a:r>
            <a:r>
              <a:rPr lang="nl-NL" sz="2000" dirty="0" smtClean="0">
                <a:solidFill>
                  <a:srgbClr val="00B0F0"/>
                </a:solidFill>
              </a:rPr>
              <a:t>heeft geroepen naar </a:t>
            </a:r>
            <a:r>
              <a:rPr lang="nl-NL" sz="2000" b="1" dirty="0" smtClean="0">
                <a:solidFill>
                  <a:srgbClr val="00B0F0"/>
                </a:solidFill>
              </a:rPr>
              <a:t>Zijn wonderbaarlijke licht</a:t>
            </a:r>
            <a:r>
              <a:rPr lang="nl-NL" sz="2000" dirty="0" smtClean="0">
                <a:solidFill>
                  <a:srgbClr val="00B0F0"/>
                </a:solidFill>
              </a:rPr>
              <a:t>.</a:t>
            </a:r>
          </a:p>
          <a:p>
            <a:r>
              <a:rPr lang="nl-NL" sz="2000" dirty="0" smtClean="0">
                <a:solidFill>
                  <a:srgbClr val="00B0F0"/>
                </a:solidFill>
              </a:rPr>
              <a:t>(1 Petrus 2:9)</a:t>
            </a:r>
          </a:p>
          <a:p>
            <a:endParaRPr lang="nl-NL" sz="2000" dirty="0" smtClean="0">
              <a:solidFill>
                <a:srgbClr val="00B0F0"/>
              </a:solidFill>
            </a:endParaRPr>
          </a:p>
          <a:p>
            <a:r>
              <a:rPr lang="nl-NL" sz="2000" dirty="0" smtClean="0">
                <a:solidFill>
                  <a:srgbClr val="C00000"/>
                </a:solidFill>
              </a:rPr>
              <a:t>Ik denk dan ook dat God de rollen omdraait.</a:t>
            </a:r>
          </a:p>
          <a:p>
            <a:r>
              <a:rPr lang="nl-NL" sz="2000" dirty="0" smtClean="0">
                <a:solidFill>
                  <a:srgbClr val="C00000"/>
                </a:solidFill>
              </a:rPr>
              <a:t>Alle onrechtvaardigen zullen voortaan als knechten moeten dienen.</a:t>
            </a:r>
          </a:p>
          <a:p>
            <a:r>
              <a:rPr lang="nl-NL" sz="2000" dirty="0" smtClean="0">
                <a:solidFill>
                  <a:srgbClr val="C00000"/>
                </a:solidFill>
              </a:rPr>
              <a:t>De heiligen, zij die op tronen zitten, zullen over hen heersen.</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95536" y="548680"/>
            <a:ext cx="8424936" cy="6001643"/>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sz="2000" dirty="0" smtClean="0"/>
          </a:p>
          <a:p>
            <a:r>
              <a:rPr lang="nl-NL" sz="2000" dirty="0" smtClean="0"/>
              <a:t>In de vuurpoel worden alle onrechtvaardigen op het rechte pad gehouden door engelen. Zij zijn het die alle onrechtvaardigen in de vuurpoel zullen werpen (Matteüs 13), en zij zullen hen blijvend bewaken.</a:t>
            </a:r>
          </a:p>
          <a:p>
            <a:r>
              <a:rPr lang="nl-NL" sz="2000" dirty="0" smtClean="0"/>
              <a:t>Zij zullen nooit meer in opstand kunnen komen.</a:t>
            </a:r>
          </a:p>
          <a:p>
            <a:endParaRPr lang="nl-NL" sz="2000" dirty="0" smtClean="0"/>
          </a:p>
          <a:p>
            <a:r>
              <a:rPr lang="nl-NL" sz="2000" dirty="0" smtClean="0"/>
              <a:t>Eerder zullen zij constant hun knieën buigen voor de HEER.</a:t>
            </a:r>
          </a:p>
          <a:p>
            <a:r>
              <a:rPr lang="nl-NL" sz="2000" dirty="0" smtClean="0"/>
              <a:t>Inmiddels hebben zij hun eigen fouten doorzien.</a:t>
            </a:r>
          </a:p>
          <a:p>
            <a:r>
              <a:rPr lang="nl-NL" sz="2000" dirty="0" smtClean="0"/>
              <a:t>Zij kennen de consequenties.</a:t>
            </a:r>
          </a:p>
          <a:p>
            <a:r>
              <a:rPr lang="nl-NL" sz="2000" dirty="0" smtClean="0"/>
              <a:t>Zij accepteren, weliswaar jammerend en </a:t>
            </a:r>
            <a:r>
              <a:rPr lang="nl-NL" sz="2000" dirty="0" err="1" smtClean="0"/>
              <a:t>knarsentandend</a:t>
            </a:r>
            <a:r>
              <a:rPr lang="nl-NL" sz="2000" dirty="0" smtClean="0"/>
              <a:t>, de consequenties.</a:t>
            </a:r>
          </a:p>
          <a:p>
            <a:r>
              <a:rPr lang="nl-NL" sz="2000" dirty="0" smtClean="0"/>
              <a:t>Zij doorzien satans listen, en luisteren niet meer naar zijn leugens.</a:t>
            </a:r>
          </a:p>
          <a:p>
            <a:r>
              <a:rPr lang="nl-NL" sz="2000" dirty="0" smtClean="0"/>
              <a:t>Satans verliest alle greep op hen.</a:t>
            </a:r>
          </a:p>
          <a:p>
            <a:r>
              <a:rPr lang="nl-NL" sz="2000" dirty="0" smtClean="0"/>
              <a:t>Satan zakt verder weg in de poel van vuur en zwavel.</a:t>
            </a:r>
          </a:p>
          <a:p>
            <a:r>
              <a:rPr lang="nl-NL" sz="2000" dirty="0" smtClean="0"/>
              <a:t>Machteloos.</a:t>
            </a:r>
          </a:p>
          <a:p>
            <a:r>
              <a:rPr lang="nl-NL" sz="2000" dirty="0" smtClean="0"/>
              <a:t>Verslagen.</a:t>
            </a:r>
          </a:p>
          <a:p>
            <a:endParaRPr lang="nl-NL" sz="2000" dirty="0" smtClean="0">
              <a:solidFill>
                <a:srgbClr val="C00000"/>
              </a:solidFill>
            </a:endParaRPr>
          </a:p>
          <a:p>
            <a:r>
              <a:rPr lang="nl-NL" sz="2000" dirty="0" smtClean="0">
                <a:solidFill>
                  <a:srgbClr val="C00000"/>
                </a:solidFill>
              </a:rPr>
              <a:t>Voor eeuwig!</a:t>
            </a:r>
          </a:p>
          <a:p>
            <a:endParaRPr lang="nl-NL" sz="2000" dirty="0" smtClean="0">
              <a:solidFill>
                <a:srgbClr val="C00000"/>
              </a:solidFill>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95536" y="548680"/>
            <a:ext cx="8352928" cy="5693866"/>
          </a:xfrm>
          <a:prstGeom prst="rect">
            <a:avLst/>
          </a:prstGeom>
          <a:noFill/>
        </p:spPr>
        <p:txBody>
          <a:bodyPr wrap="square" rtlCol="0">
            <a:spAutoFit/>
          </a:bodyPr>
          <a:lstStyle/>
          <a:p>
            <a:pPr algn="ctr"/>
            <a:r>
              <a:rPr lang="nl-NL" sz="2400" dirty="0" smtClean="0">
                <a:solidFill>
                  <a:schemeClr val="bg1">
                    <a:lumMod val="65000"/>
                  </a:schemeClr>
                </a:solidFill>
              </a:rPr>
              <a:t>Differentiatie in beloning en straf</a:t>
            </a:r>
            <a:endParaRPr lang="nl-NL" sz="2000" dirty="0" smtClean="0">
              <a:solidFill>
                <a:schemeClr val="bg1">
                  <a:lumMod val="65000"/>
                </a:schemeClr>
              </a:solidFill>
            </a:endParaRPr>
          </a:p>
          <a:p>
            <a:endParaRPr lang="nl-NL" sz="2000" dirty="0" smtClean="0"/>
          </a:p>
          <a:p>
            <a:r>
              <a:rPr lang="nl-NL" sz="2000" dirty="0" smtClean="0"/>
              <a:t>Jezus Christus heeft al de hoogste beloning ontvangen: alle macht in hemel en op aarde. Zij die om hun geloof gedood zijn, komen op tronen te zitten.</a:t>
            </a:r>
          </a:p>
          <a:p>
            <a:r>
              <a:rPr lang="nl-NL" sz="2000" dirty="0" smtClean="0"/>
              <a:t>Zij zullen regeren over volken. Zij die veel goede werken hebben gedaan, zullen uit genade worden beloond met aantrekkelijke posities.</a:t>
            </a:r>
          </a:p>
          <a:p>
            <a:endParaRPr lang="nl-NL" sz="2000" dirty="0" smtClean="0"/>
          </a:p>
          <a:p>
            <a:r>
              <a:rPr lang="nl-NL" sz="2000" dirty="0" smtClean="0"/>
              <a:t>Satan krijgt de grootste straf: hem wordt alle macht ontnomen en hij wordt geworpen in de poel van vuur en zwavel. De grootste misdadige dictators (als </a:t>
            </a:r>
            <a:r>
              <a:rPr lang="nl-NL" sz="2000" dirty="0" err="1" smtClean="0"/>
              <a:t>b.v</a:t>
            </a:r>
            <a:r>
              <a:rPr lang="nl-NL" sz="2000" dirty="0" smtClean="0"/>
              <a:t>. Nero, Hitler, Stalin, Pol Pot) zullen zeker een zware straf krijgen.</a:t>
            </a:r>
          </a:p>
          <a:p>
            <a:endParaRPr lang="nl-NL" sz="2000" dirty="0" smtClean="0"/>
          </a:p>
          <a:p>
            <a:r>
              <a:rPr lang="nl-NL" sz="2000" dirty="0" smtClean="0"/>
              <a:t>Een kleine groep gelovigen zullen groots worden beloond, een grotere groep zal iets minder worden beloond. Zo zal het ook zijn bij hen die straf ontvangen.</a:t>
            </a:r>
          </a:p>
          <a:p>
            <a:r>
              <a:rPr lang="nl-NL" sz="2000" dirty="0" smtClean="0"/>
              <a:t>Een kleine groep onrechtvaardigen zullen zwaar worden gestraft, een grotere groep zal iets minder worden gestraft.</a:t>
            </a:r>
          </a:p>
          <a:p>
            <a:endParaRPr lang="nl-NL" sz="2000" dirty="0" smtClean="0"/>
          </a:p>
          <a:p>
            <a:r>
              <a:rPr lang="nl-NL" sz="2000" dirty="0" smtClean="0">
                <a:solidFill>
                  <a:srgbClr val="7030A0"/>
                </a:solidFill>
              </a:rPr>
              <a:t>Deze redenering laat zich vertalen in een grafiek, met weliswaar beperkte waarde. Deze grafiek is dan ook alleen bedoeld om gedachten te ordenen.</a:t>
            </a:r>
            <a:endParaRPr lang="nl-NL" dirty="0" smtClean="0">
              <a:solidFill>
                <a:srgbClr val="7030A0"/>
              </a:solidFill>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Rechte verbindingslijn 4"/>
          <p:cNvCxnSpPr/>
          <p:nvPr/>
        </p:nvCxnSpPr>
        <p:spPr>
          <a:xfrm>
            <a:off x="2195736" y="1340768"/>
            <a:ext cx="0" cy="511256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Rechte verbindingslijn 6"/>
          <p:cNvCxnSpPr/>
          <p:nvPr/>
        </p:nvCxnSpPr>
        <p:spPr>
          <a:xfrm>
            <a:off x="1259632" y="3501008"/>
            <a:ext cx="468052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1" name="Vrije vorm 20"/>
          <p:cNvSpPr/>
          <p:nvPr/>
        </p:nvSpPr>
        <p:spPr>
          <a:xfrm>
            <a:off x="2195736" y="1628800"/>
            <a:ext cx="1487605" cy="2920621"/>
          </a:xfrm>
          <a:custGeom>
            <a:avLst/>
            <a:gdLst>
              <a:gd name="connsiteX0" fmla="*/ 0 w 1487605"/>
              <a:gd name="connsiteY0" fmla="*/ 0 h 2920621"/>
              <a:gd name="connsiteX1" fmla="*/ 109182 w 1487605"/>
              <a:gd name="connsiteY1" fmla="*/ 545911 h 2920621"/>
              <a:gd name="connsiteX2" fmla="*/ 354841 w 1487605"/>
              <a:gd name="connsiteY2" fmla="*/ 846162 h 2920621"/>
              <a:gd name="connsiteX3" fmla="*/ 723331 w 1487605"/>
              <a:gd name="connsiteY3" fmla="*/ 1078173 h 2920621"/>
              <a:gd name="connsiteX4" fmla="*/ 1160059 w 1487605"/>
              <a:gd name="connsiteY4" fmla="*/ 1405720 h 2920621"/>
              <a:gd name="connsiteX5" fmla="*/ 1405719 w 1487605"/>
              <a:gd name="connsiteY5" fmla="*/ 1774209 h 2920621"/>
              <a:gd name="connsiteX6" fmla="*/ 1460310 w 1487605"/>
              <a:gd name="connsiteY6" fmla="*/ 2156347 h 2920621"/>
              <a:gd name="connsiteX7" fmla="*/ 1241946 w 1487605"/>
              <a:gd name="connsiteY7" fmla="*/ 2606723 h 2920621"/>
              <a:gd name="connsiteX8" fmla="*/ 859809 w 1487605"/>
              <a:gd name="connsiteY8" fmla="*/ 2920621 h 2920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87605" h="2920621">
                <a:moveTo>
                  <a:pt x="0" y="0"/>
                </a:moveTo>
                <a:cubicBezTo>
                  <a:pt x="25021" y="202442"/>
                  <a:pt x="50042" y="404884"/>
                  <a:pt x="109182" y="545911"/>
                </a:cubicBezTo>
                <a:cubicBezTo>
                  <a:pt x="168322" y="686938"/>
                  <a:pt x="252483" y="757452"/>
                  <a:pt x="354841" y="846162"/>
                </a:cubicBezTo>
                <a:cubicBezTo>
                  <a:pt x="457199" y="934872"/>
                  <a:pt x="589128" y="984913"/>
                  <a:pt x="723331" y="1078173"/>
                </a:cubicBezTo>
                <a:cubicBezTo>
                  <a:pt x="857534" y="1171433"/>
                  <a:pt x="1046328" y="1289714"/>
                  <a:pt x="1160059" y="1405720"/>
                </a:cubicBezTo>
                <a:cubicBezTo>
                  <a:pt x="1273790" y="1521726"/>
                  <a:pt x="1355677" y="1649105"/>
                  <a:pt x="1405719" y="1774209"/>
                </a:cubicBezTo>
                <a:cubicBezTo>
                  <a:pt x="1455761" y="1899314"/>
                  <a:pt x="1487605" y="2017595"/>
                  <a:pt x="1460310" y="2156347"/>
                </a:cubicBezTo>
                <a:cubicBezTo>
                  <a:pt x="1433015" y="2295099"/>
                  <a:pt x="1342029" y="2479344"/>
                  <a:pt x="1241946" y="2606723"/>
                </a:cubicBezTo>
                <a:cubicBezTo>
                  <a:pt x="1141863" y="2734102"/>
                  <a:pt x="1000836" y="2827361"/>
                  <a:pt x="859809" y="2920621"/>
                </a:cubicBezTo>
              </a:path>
            </a:pathLst>
          </a:cu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sp>
        <p:nvSpPr>
          <p:cNvPr id="22" name="Vrije vorm 21"/>
          <p:cNvSpPr/>
          <p:nvPr/>
        </p:nvSpPr>
        <p:spPr>
          <a:xfrm>
            <a:off x="2183642" y="4517409"/>
            <a:ext cx="900752" cy="1635457"/>
          </a:xfrm>
          <a:custGeom>
            <a:avLst/>
            <a:gdLst>
              <a:gd name="connsiteX0" fmla="*/ 900752 w 900752"/>
              <a:gd name="connsiteY0" fmla="*/ 0 h 1635457"/>
              <a:gd name="connsiteX1" fmla="*/ 464024 w 900752"/>
              <a:gd name="connsiteY1" fmla="*/ 354842 h 1635457"/>
              <a:gd name="connsiteX2" fmla="*/ 218364 w 900752"/>
              <a:gd name="connsiteY2" fmla="*/ 859809 h 1635457"/>
              <a:gd name="connsiteX3" fmla="*/ 136477 w 900752"/>
              <a:gd name="connsiteY3" fmla="*/ 1160060 h 1635457"/>
              <a:gd name="connsiteX4" fmla="*/ 68239 w 900752"/>
              <a:gd name="connsiteY4" fmla="*/ 1433015 h 1635457"/>
              <a:gd name="connsiteX5" fmla="*/ 13648 w 900752"/>
              <a:gd name="connsiteY5" fmla="*/ 1610436 h 1635457"/>
              <a:gd name="connsiteX6" fmla="*/ 0 w 900752"/>
              <a:gd name="connsiteY6" fmla="*/ 1583140 h 16354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00752" h="1635457">
                <a:moveTo>
                  <a:pt x="900752" y="0"/>
                </a:moveTo>
                <a:cubicBezTo>
                  <a:pt x="739253" y="105770"/>
                  <a:pt x="577755" y="211541"/>
                  <a:pt x="464024" y="354842"/>
                </a:cubicBezTo>
                <a:cubicBezTo>
                  <a:pt x="350293" y="498143"/>
                  <a:pt x="272955" y="725606"/>
                  <a:pt x="218364" y="859809"/>
                </a:cubicBezTo>
                <a:cubicBezTo>
                  <a:pt x="163773" y="994012"/>
                  <a:pt x="161498" y="1064526"/>
                  <a:pt x="136477" y="1160060"/>
                </a:cubicBezTo>
                <a:cubicBezTo>
                  <a:pt x="111456" y="1255594"/>
                  <a:pt x="88710" y="1357952"/>
                  <a:pt x="68239" y="1433015"/>
                </a:cubicBezTo>
                <a:cubicBezTo>
                  <a:pt x="47768" y="1508078"/>
                  <a:pt x="25021" y="1585415"/>
                  <a:pt x="13648" y="1610436"/>
                </a:cubicBezTo>
                <a:cubicBezTo>
                  <a:pt x="2275" y="1635457"/>
                  <a:pt x="1137" y="1609298"/>
                  <a:pt x="0" y="1583140"/>
                </a:cubicBezTo>
              </a:path>
            </a:pathLst>
          </a:cu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grpSp>
        <p:nvGrpSpPr>
          <p:cNvPr id="30" name="Groep 29"/>
          <p:cNvGrpSpPr/>
          <p:nvPr/>
        </p:nvGrpSpPr>
        <p:grpSpPr>
          <a:xfrm>
            <a:off x="4499992" y="908720"/>
            <a:ext cx="3024336" cy="1512168"/>
            <a:chOff x="4139952" y="764704"/>
            <a:chExt cx="3024336" cy="1512168"/>
          </a:xfrm>
        </p:grpSpPr>
        <p:sp>
          <p:nvSpPr>
            <p:cNvPr id="26" name="Ovaal 25"/>
            <p:cNvSpPr/>
            <p:nvPr/>
          </p:nvSpPr>
          <p:spPr>
            <a:xfrm>
              <a:off x="4139952" y="764704"/>
              <a:ext cx="3024336" cy="1512168"/>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5" name="Tekstvak 24"/>
            <p:cNvSpPr txBox="1"/>
            <p:nvPr/>
          </p:nvSpPr>
          <p:spPr>
            <a:xfrm>
              <a:off x="4499992" y="1124744"/>
              <a:ext cx="2448272" cy="707886"/>
            </a:xfrm>
            <a:prstGeom prst="rect">
              <a:avLst/>
            </a:prstGeom>
            <a:noFill/>
          </p:spPr>
          <p:txBody>
            <a:bodyPr wrap="square" rtlCol="0">
              <a:spAutoFit/>
            </a:bodyPr>
            <a:lstStyle/>
            <a:p>
              <a:r>
                <a:rPr lang="nl-NL" sz="2000" dirty="0" smtClean="0"/>
                <a:t>De nieuwe hemel en </a:t>
              </a:r>
            </a:p>
            <a:p>
              <a:r>
                <a:rPr lang="nl-NL" sz="2000" dirty="0" smtClean="0"/>
                <a:t>en de nieu</a:t>
              </a:r>
              <a:r>
                <a:rPr lang="nl-NL" sz="2000" b="1" dirty="0" smtClean="0"/>
                <a:t>we </a:t>
              </a:r>
              <a:r>
                <a:rPr lang="nl-NL" sz="2000" dirty="0" smtClean="0"/>
                <a:t>aarde</a:t>
              </a:r>
              <a:endParaRPr lang="nl-NL" sz="2000" dirty="0"/>
            </a:p>
          </p:txBody>
        </p:sp>
      </p:grpSp>
      <p:grpSp>
        <p:nvGrpSpPr>
          <p:cNvPr id="31" name="Groep 30"/>
          <p:cNvGrpSpPr/>
          <p:nvPr/>
        </p:nvGrpSpPr>
        <p:grpSpPr>
          <a:xfrm>
            <a:off x="4860032" y="4653136"/>
            <a:ext cx="2664296" cy="1202432"/>
            <a:chOff x="4139952" y="4653136"/>
            <a:chExt cx="2664296" cy="1202432"/>
          </a:xfrm>
        </p:grpSpPr>
        <p:sp>
          <p:nvSpPr>
            <p:cNvPr id="27" name="Ovaal 26"/>
            <p:cNvSpPr/>
            <p:nvPr/>
          </p:nvSpPr>
          <p:spPr>
            <a:xfrm>
              <a:off x="4139952" y="4653136"/>
              <a:ext cx="2664296" cy="1202432"/>
            </a:xfrm>
            <a:prstGeom prst="ellipse">
              <a:avLst/>
            </a:prstGeom>
            <a:solidFill>
              <a:schemeClr val="bg2">
                <a:lumMod val="5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8" name="Tekstvak 27"/>
            <p:cNvSpPr txBox="1"/>
            <p:nvPr/>
          </p:nvSpPr>
          <p:spPr>
            <a:xfrm>
              <a:off x="4644008" y="5013176"/>
              <a:ext cx="1656184" cy="400110"/>
            </a:xfrm>
            <a:prstGeom prst="rect">
              <a:avLst/>
            </a:prstGeom>
            <a:noFill/>
          </p:spPr>
          <p:txBody>
            <a:bodyPr wrap="square" rtlCol="0">
              <a:spAutoFit/>
            </a:bodyPr>
            <a:lstStyle/>
            <a:p>
              <a:r>
                <a:rPr lang="nl-NL" b="1" dirty="0" smtClean="0">
                  <a:solidFill>
                    <a:srgbClr val="FF0000"/>
                  </a:solidFill>
                </a:rPr>
                <a:t>De </a:t>
              </a:r>
              <a:r>
                <a:rPr lang="nl-NL" sz="2000" b="1" dirty="0" smtClean="0">
                  <a:solidFill>
                    <a:srgbClr val="FF0000"/>
                  </a:solidFill>
                </a:rPr>
                <a:t>vuurpoel</a:t>
              </a:r>
              <a:endParaRPr lang="nl-NL" b="1" dirty="0">
                <a:solidFill>
                  <a:srgbClr val="FF0000"/>
                </a:solidFill>
              </a:endParaRPr>
            </a:p>
          </p:txBody>
        </p:sp>
      </p:grpSp>
      <p:sp>
        <p:nvSpPr>
          <p:cNvPr id="32" name="Lijntoelichting 1 31"/>
          <p:cNvSpPr/>
          <p:nvPr/>
        </p:nvSpPr>
        <p:spPr>
          <a:xfrm>
            <a:off x="2771800" y="908720"/>
            <a:ext cx="1224136" cy="648072"/>
          </a:xfrm>
          <a:prstGeom prst="borderCallout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3" name="Lijntoelichting 1 32"/>
          <p:cNvSpPr/>
          <p:nvPr/>
        </p:nvSpPr>
        <p:spPr>
          <a:xfrm>
            <a:off x="2987824" y="5661248"/>
            <a:ext cx="1224136" cy="648072"/>
          </a:xfrm>
          <a:prstGeom prst="borderCallout1">
            <a:avLst>
              <a:gd name="adj1" fmla="val 18750"/>
              <a:gd name="adj2" fmla="val -8333"/>
              <a:gd name="adj3" fmla="val 70382"/>
              <a:gd name="adj4" fmla="val -5617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4" name="Tekstvak 33"/>
          <p:cNvSpPr txBox="1"/>
          <p:nvPr/>
        </p:nvSpPr>
        <p:spPr>
          <a:xfrm>
            <a:off x="2987824" y="1052736"/>
            <a:ext cx="792088" cy="400110"/>
          </a:xfrm>
          <a:prstGeom prst="rect">
            <a:avLst/>
          </a:prstGeom>
          <a:noFill/>
        </p:spPr>
        <p:txBody>
          <a:bodyPr wrap="square" rtlCol="0">
            <a:spAutoFit/>
          </a:bodyPr>
          <a:lstStyle/>
          <a:p>
            <a:r>
              <a:rPr lang="nl-NL" sz="2000" b="1" dirty="0" smtClean="0"/>
              <a:t>Jezus</a:t>
            </a:r>
            <a:endParaRPr lang="nl-NL" sz="2000" b="1" dirty="0"/>
          </a:p>
        </p:txBody>
      </p:sp>
      <p:sp>
        <p:nvSpPr>
          <p:cNvPr id="35" name="Tekstvak 34"/>
          <p:cNvSpPr txBox="1"/>
          <p:nvPr/>
        </p:nvSpPr>
        <p:spPr>
          <a:xfrm>
            <a:off x="3131840" y="5805264"/>
            <a:ext cx="1008112" cy="400110"/>
          </a:xfrm>
          <a:prstGeom prst="rect">
            <a:avLst/>
          </a:prstGeom>
          <a:noFill/>
        </p:spPr>
        <p:txBody>
          <a:bodyPr wrap="square" rtlCol="0">
            <a:spAutoFit/>
          </a:bodyPr>
          <a:lstStyle/>
          <a:p>
            <a:r>
              <a:rPr lang="nl-NL" sz="2000" b="1" dirty="0" smtClean="0"/>
              <a:t>Satan</a:t>
            </a:r>
            <a:endParaRPr lang="nl-NL" sz="2000" b="1" dirty="0"/>
          </a:p>
        </p:txBody>
      </p:sp>
      <p:sp>
        <p:nvSpPr>
          <p:cNvPr id="36" name="Tekstvak 35"/>
          <p:cNvSpPr txBox="1"/>
          <p:nvPr/>
        </p:nvSpPr>
        <p:spPr>
          <a:xfrm>
            <a:off x="3995936" y="3140968"/>
            <a:ext cx="1944216" cy="369332"/>
          </a:xfrm>
          <a:prstGeom prst="rect">
            <a:avLst/>
          </a:prstGeom>
          <a:noFill/>
        </p:spPr>
        <p:txBody>
          <a:bodyPr wrap="square" rtlCol="0">
            <a:spAutoFit/>
          </a:bodyPr>
          <a:lstStyle/>
          <a:p>
            <a:r>
              <a:rPr lang="nl-NL" dirty="0" smtClean="0"/>
              <a:t>Aantal mensen →</a:t>
            </a:r>
            <a:endParaRPr lang="nl-NL" dirty="0"/>
          </a:p>
        </p:txBody>
      </p:sp>
      <p:sp>
        <p:nvSpPr>
          <p:cNvPr id="38" name="Tekstvak 37"/>
          <p:cNvSpPr txBox="1"/>
          <p:nvPr/>
        </p:nvSpPr>
        <p:spPr>
          <a:xfrm rot="16200000">
            <a:off x="904238" y="1624154"/>
            <a:ext cx="2088232" cy="369332"/>
          </a:xfrm>
          <a:prstGeom prst="rect">
            <a:avLst/>
          </a:prstGeom>
          <a:noFill/>
        </p:spPr>
        <p:txBody>
          <a:bodyPr wrap="square" rtlCol="0">
            <a:spAutoFit/>
          </a:bodyPr>
          <a:lstStyle/>
          <a:p>
            <a:r>
              <a:rPr lang="nl-NL" dirty="0" smtClean="0"/>
              <a:t>Positie →</a:t>
            </a:r>
            <a:endParaRPr lang="nl-NL"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395536" y="548680"/>
            <a:ext cx="8424936" cy="6063198"/>
          </a:xfrm>
          <a:prstGeom prst="rect">
            <a:avLst/>
          </a:prstGeom>
          <a:noFill/>
        </p:spPr>
        <p:txBody>
          <a:bodyPr wrap="square" rtlCol="0">
            <a:spAutoFit/>
          </a:bodyPr>
          <a:lstStyle/>
          <a:p>
            <a:pPr algn="ctr"/>
            <a:endParaRPr lang="nl-NL" sz="2400" dirty="0" smtClean="0">
              <a:solidFill>
                <a:schemeClr val="bg1">
                  <a:lumMod val="65000"/>
                </a:schemeClr>
              </a:solidFill>
            </a:endParaRPr>
          </a:p>
          <a:p>
            <a:pPr algn="ctr"/>
            <a:endParaRPr lang="nl-NL" sz="2400" dirty="0" smtClean="0">
              <a:solidFill>
                <a:schemeClr val="bg1">
                  <a:lumMod val="65000"/>
                </a:schemeClr>
              </a:solidFill>
            </a:endParaRPr>
          </a:p>
          <a:p>
            <a:r>
              <a:rPr lang="nl-NL" sz="2000" dirty="0" smtClean="0"/>
              <a:t>De </a:t>
            </a:r>
            <a:r>
              <a:rPr lang="nl-NL" sz="2000" dirty="0" smtClean="0">
                <a:solidFill>
                  <a:srgbClr val="FF0000"/>
                </a:solidFill>
              </a:rPr>
              <a:t>rode lijn </a:t>
            </a:r>
            <a:r>
              <a:rPr lang="nl-NL" sz="2000" dirty="0" smtClean="0"/>
              <a:t>in deze grafiek heb ik bewust ononderbroken getekend.</a:t>
            </a:r>
          </a:p>
          <a:p>
            <a:r>
              <a:rPr lang="nl-NL" sz="2000" dirty="0" smtClean="0"/>
              <a:t>Dit vanwege de interpretatie van Matteüs 25: 31-46.</a:t>
            </a:r>
          </a:p>
          <a:p>
            <a:r>
              <a:rPr lang="nl-NL" sz="2000" dirty="0" smtClean="0"/>
              <a:t>Ik denk dat heel verrassend ook ongelovigen vanwege hun goede werken een plaats, een (lage) positie mogen innemen op de nieuwe aarde.</a:t>
            </a:r>
          </a:p>
          <a:p>
            <a:r>
              <a:rPr lang="nl-NL" sz="2000" dirty="0" smtClean="0"/>
              <a:t>Gelovigen daarentegen, die weinig vruchten van dankbaarheid hebben laten zien, zullen een lage positie op de nieuwe aarde toegewezen krijgen.</a:t>
            </a:r>
          </a:p>
          <a:p>
            <a:r>
              <a:rPr lang="nl-NL" sz="2000" dirty="0" smtClean="0"/>
              <a:t>Deze beide groepen kunnen daarom eenzelfde positie ontvangen.</a:t>
            </a:r>
          </a:p>
          <a:p>
            <a:r>
              <a:rPr lang="nl-NL" sz="2000" dirty="0" smtClean="0"/>
              <a:t>Vandaar die ononderbroken rode curve.</a:t>
            </a:r>
          </a:p>
          <a:p>
            <a:endParaRPr lang="nl-NL" sz="2000" dirty="0" smtClean="0"/>
          </a:p>
          <a:p>
            <a:r>
              <a:rPr lang="nl-NL" sz="2000" dirty="0" smtClean="0"/>
              <a:t>Nogmaals, deze grafiek geeft slecht een indicatief beeld.</a:t>
            </a:r>
          </a:p>
          <a:p>
            <a:r>
              <a:rPr lang="nl-NL" sz="2000" dirty="0" smtClean="0"/>
              <a:t>Ik weet niet hoe het oordeel echt zal uitvallen.</a:t>
            </a:r>
          </a:p>
          <a:p>
            <a:r>
              <a:rPr lang="nl-NL" sz="2000" dirty="0" smtClean="0"/>
              <a:t>Wel denk ik dat (een deel van) Gods kinderen contact zullen hebben met hen die veroordeeld zijn om voor eeuwig Gods knechten te zullen zijn.</a:t>
            </a:r>
          </a:p>
          <a:p>
            <a:r>
              <a:rPr lang="nl-NL" sz="2000" dirty="0" smtClean="0"/>
              <a:t>Enkele van Gods kinderen zullen over die knechten heersen.</a:t>
            </a:r>
          </a:p>
          <a:p>
            <a:r>
              <a:rPr lang="nl-NL" sz="2000" dirty="0" smtClean="0"/>
              <a:t>Maar ook, denk ik, dat Gods kinderen hulp mogen inroepen van die knechten.</a:t>
            </a:r>
          </a:p>
          <a:p>
            <a:r>
              <a:rPr lang="nl-NL" sz="2000" dirty="0" smtClean="0">
                <a:solidFill>
                  <a:srgbClr val="C00000"/>
                </a:solidFill>
              </a:rPr>
              <a:t>Zoals eens de Egyptenaren de Israëlieten voor zich lieten werken, zo zullen Gods kinderen </a:t>
            </a:r>
            <a:r>
              <a:rPr lang="nl-NL" sz="2000" b="1" dirty="0" smtClean="0">
                <a:solidFill>
                  <a:srgbClr val="C00000"/>
                </a:solidFill>
              </a:rPr>
              <a:t>liefdevol </a:t>
            </a:r>
            <a:r>
              <a:rPr lang="nl-NL" sz="2000" dirty="0" smtClean="0">
                <a:solidFill>
                  <a:srgbClr val="C00000"/>
                </a:solidFill>
              </a:rPr>
              <a:t>Gods knechten mogen inschakelen. </a:t>
            </a:r>
            <a:endParaRPr lang="nl-NL" sz="1600" dirty="0" smtClean="0">
              <a:solidFill>
                <a:srgbClr val="C00000"/>
              </a:solidFill>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95536" y="476672"/>
            <a:ext cx="8424936" cy="5970865"/>
          </a:xfrm>
          <a:prstGeom prst="rect">
            <a:avLst/>
          </a:prstGeom>
          <a:noFill/>
        </p:spPr>
        <p:txBody>
          <a:bodyPr wrap="square" rtlCol="0">
            <a:spAutoFit/>
          </a:bodyPr>
          <a:lstStyle/>
          <a:p>
            <a:pPr algn="ctr"/>
            <a:r>
              <a:rPr lang="nl-NL" sz="2400" dirty="0" smtClean="0">
                <a:solidFill>
                  <a:schemeClr val="bg1">
                    <a:lumMod val="65000"/>
                  </a:schemeClr>
                </a:solidFill>
              </a:rPr>
              <a:t>Het effect van Jezus’ kruisdood</a:t>
            </a:r>
          </a:p>
          <a:p>
            <a:endParaRPr lang="nl-NL" sz="2000" dirty="0" smtClean="0"/>
          </a:p>
          <a:p>
            <a:r>
              <a:rPr lang="nl-NL" sz="2000" dirty="0" smtClean="0"/>
              <a:t>Door Zijn sterven aan het kruis heeft Jezus de satan overwonnen en daardoor de wereld gered uit zijn klauwen.</a:t>
            </a:r>
          </a:p>
          <a:p>
            <a:r>
              <a:rPr lang="nl-NL" sz="2000" dirty="0" smtClean="0"/>
              <a:t>Satan mocht aanspraak maken op de wereld vanwege Adams’ zonde.</a:t>
            </a:r>
          </a:p>
          <a:p>
            <a:r>
              <a:rPr lang="nl-NL" sz="2000" dirty="0" smtClean="0"/>
              <a:t>Jezus heeft door Satan te verslaan de wereld teruggewonnen.</a:t>
            </a:r>
          </a:p>
          <a:p>
            <a:r>
              <a:rPr lang="nl-NL" sz="2000" dirty="0" smtClean="0"/>
              <a:t>Hij heeft de hele wereld gered, Hij heeft alle volken gered.</a:t>
            </a:r>
          </a:p>
          <a:p>
            <a:endParaRPr lang="nl-NL" sz="2000" dirty="0" smtClean="0"/>
          </a:p>
          <a:p>
            <a:r>
              <a:rPr lang="nl-NL" sz="2000" dirty="0" smtClean="0">
                <a:solidFill>
                  <a:srgbClr val="00B0F0"/>
                </a:solidFill>
              </a:rPr>
              <a:t>Want de Heer heeft ons het volgende opgedragen: “Ik heb je bestemd tot een licht voor </a:t>
            </a:r>
            <a:r>
              <a:rPr lang="nl-NL" sz="2000" b="1" dirty="0" smtClean="0">
                <a:solidFill>
                  <a:srgbClr val="00B0F0"/>
                </a:solidFill>
              </a:rPr>
              <a:t>alle volken om redding te brengen</a:t>
            </a:r>
            <a:r>
              <a:rPr lang="nl-NL" sz="2000" dirty="0" smtClean="0">
                <a:solidFill>
                  <a:srgbClr val="00B0F0"/>
                </a:solidFill>
              </a:rPr>
              <a:t>, tot aan de uiteinden van de aarde.” (Handelingen 13:47)</a:t>
            </a:r>
          </a:p>
          <a:p>
            <a:endParaRPr lang="nl-NL" sz="2000" dirty="0" smtClean="0">
              <a:solidFill>
                <a:srgbClr val="00B0F0"/>
              </a:solidFill>
            </a:endParaRPr>
          </a:p>
          <a:p>
            <a:r>
              <a:rPr lang="nl-NL" sz="2000" dirty="0" smtClean="0">
                <a:solidFill>
                  <a:srgbClr val="00B0F0"/>
                </a:solidFill>
              </a:rPr>
              <a:t>Nu heeft de Schrift voorzien dat God ook andere volken door geloof zou aannemen en daarom aan Abraham verkondigd: </a:t>
            </a:r>
            <a:r>
              <a:rPr lang="nl-NL" sz="2000" b="1" dirty="0" smtClean="0">
                <a:solidFill>
                  <a:srgbClr val="00B0F0"/>
                </a:solidFill>
              </a:rPr>
              <a:t>‘In jou zullen alle volken gezegend worden.’ </a:t>
            </a:r>
            <a:r>
              <a:rPr lang="nl-NL" sz="2000" dirty="0" smtClean="0">
                <a:solidFill>
                  <a:srgbClr val="00B0F0"/>
                </a:solidFill>
              </a:rPr>
              <a:t>(Galaten 3:8)</a:t>
            </a:r>
          </a:p>
          <a:p>
            <a:endParaRPr lang="nl-NL" sz="2000" dirty="0" smtClean="0">
              <a:solidFill>
                <a:srgbClr val="00B0F0"/>
              </a:solidFill>
            </a:endParaRPr>
          </a:p>
          <a:p>
            <a:r>
              <a:rPr lang="nl-NL" sz="2000" dirty="0" smtClean="0">
                <a:solidFill>
                  <a:srgbClr val="00B0F0"/>
                </a:solidFill>
              </a:rPr>
              <a:t>Zo zouden door Hem </a:t>
            </a:r>
            <a:r>
              <a:rPr lang="nl-NL" sz="2000" b="1" dirty="0" smtClean="0">
                <a:solidFill>
                  <a:srgbClr val="00B0F0"/>
                </a:solidFill>
              </a:rPr>
              <a:t>alle volken delen in de zegen van Abraham </a:t>
            </a:r>
            <a:r>
              <a:rPr lang="nl-NL" sz="2000" dirty="0" smtClean="0">
                <a:solidFill>
                  <a:srgbClr val="00B0F0"/>
                </a:solidFill>
              </a:rPr>
              <a:t>en zouden wij, zoals ons is beloofd, door het geloof de Geest ontvangen. (Galaten 3:14)</a:t>
            </a:r>
          </a:p>
          <a:p>
            <a:endParaRPr lang="nl-NL"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95536" y="476672"/>
            <a:ext cx="8424936" cy="5970865"/>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sz="2000" dirty="0" smtClean="0"/>
          </a:p>
          <a:p>
            <a:r>
              <a:rPr lang="nl-NL" sz="2000" dirty="0" smtClean="0"/>
              <a:t>Jezus Christus heeft niet alleen satan overwonnen, maar ook alle volken onder de eis van Gods wet weggehaald.</a:t>
            </a:r>
            <a:r>
              <a:rPr lang="nl-NL" dirty="0" smtClean="0"/>
              <a:t> Vervolgens heeft Hij iedereen onder de eis van het geloof geplaatst. Alleen wie gelooft, wordt gerechtvaardigd. (Gelaten 3:11)</a:t>
            </a:r>
          </a:p>
          <a:p>
            <a:endParaRPr lang="nl-NL" sz="2000" dirty="0" smtClean="0"/>
          </a:p>
          <a:p>
            <a:r>
              <a:rPr lang="nl-NL" sz="2000" dirty="0" smtClean="0"/>
              <a:t>Door alle volken onder de eis van Gods wet weg te halen (omdat niemand daaraan kan voldoen), heeft Jezus Christus alle volken bevrijd van Gods toorn.</a:t>
            </a:r>
          </a:p>
          <a:p>
            <a:r>
              <a:rPr lang="nl-NL" sz="2000" dirty="0" smtClean="0"/>
              <a:t>Hij immers heeft alle schuld gedragen.</a:t>
            </a:r>
          </a:p>
          <a:p>
            <a:r>
              <a:rPr lang="nl-NL" sz="2000" dirty="0" smtClean="0"/>
              <a:t>Wie dat niet erkent, wie niet in Hem gelooft, die zal door Hem worden afgewezen. Hen wacht een eerlijk oordeel, waarbij hun schuldenlast zeker in rekening zal worden gebracht. Dit omdat zij dat niet hebben overgeheveld op Jezus. Zij gaan het eindoordeel in als onrechtvaardigen.</a:t>
            </a:r>
          </a:p>
          <a:p>
            <a:endParaRPr lang="nl-NL" sz="2000" dirty="0" smtClean="0"/>
          </a:p>
          <a:p>
            <a:r>
              <a:rPr lang="nl-NL" sz="2000" dirty="0" smtClean="0">
                <a:solidFill>
                  <a:srgbClr val="00B0F0"/>
                </a:solidFill>
              </a:rPr>
              <a:t>Aan hen heeft God bekend willen maken hoe glorierijk dit mysterie is </a:t>
            </a:r>
            <a:r>
              <a:rPr lang="nl-NL" sz="2000" b="1" dirty="0" smtClean="0">
                <a:solidFill>
                  <a:srgbClr val="00B0F0"/>
                </a:solidFill>
              </a:rPr>
              <a:t>voor alle volken</a:t>
            </a:r>
            <a:r>
              <a:rPr lang="nl-NL" sz="2000" dirty="0" smtClean="0">
                <a:solidFill>
                  <a:srgbClr val="00B0F0"/>
                </a:solidFill>
              </a:rPr>
              <a:t>: Christus is in u, Hij is uw hoop op goddelijke luister. (Kolossenzen 2:27)</a:t>
            </a:r>
          </a:p>
          <a:p>
            <a:endParaRPr lang="nl-NL" sz="2000" dirty="0" smtClean="0">
              <a:solidFill>
                <a:srgbClr val="00B0F0"/>
              </a:solidFill>
            </a:endParaRPr>
          </a:p>
          <a:p>
            <a:r>
              <a:rPr lang="nl-NL" sz="2000" dirty="0" smtClean="0">
                <a:solidFill>
                  <a:srgbClr val="00B0F0"/>
                </a:solidFill>
              </a:rPr>
              <a:t>Wie overwint en mij navolgt tot het einde, zal Ik macht geven </a:t>
            </a:r>
            <a:r>
              <a:rPr lang="nl-NL" sz="2000" b="1" dirty="0" smtClean="0">
                <a:solidFill>
                  <a:srgbClr val="00B0F0"/>
                </a:solidFill>
              </a:rPr>
              <a:t>over alle volken</a:t>
            </a:r>
            <a:r>
              <a:rPr lang="nl-NL" sz="2000" dirty="0" smtClean="0">
                <a:solidFill>
                  <a:srgbClr val="00B0F0"/>
                </a:solidFill>
              </a:rPr>
              <a:t>.</a:t>
            </a:r>
          </a:p>
          <a:p>
            <a:r>
              <a:rPr lang="nl-NL" sz="2000" dirty="0" smtClean="0">
                <a:solidFill>
                  <a:srgbClr val="00B0F0"/>
                </a:solidFill>
              </a:rPr>
              <a:t>(Openbaring 2:26)</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95536" y="476672"/>
            <a:ext cx="8424936" cy="1384995"/>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sz="2000" dirty="0" smtClean="0"/>
          </a:p>
          <a:p>
            <a:r>
              <a:rPr lang="nl-NL" sz="2000" dirty="0" smtClean="0"/>
              <a:t>Zonder Jezus’ kruisdood zou satan de hele wereld in zijn macht hebben gekregen.</a:t>
            </a:r>
            <a:endParaRPr lang="nl-NL" sz="2000" dirty="0" smtClean="0">
              <a:solidFill>
                <a:srgbClr val="00B0F0"/>
              </a:solidFill>
            </a:endParaRPr>
          </a:p>
        </p:txBody>
      </p:sp>
      <p:sp>
        <p:nvSpPr>
          <p:cNvPr id="9" name="Ovaal 8"/>
          <p:cNvSpPr/>
          <p:nvPr/>
        </p:nvSpPr>
        <p:spPr>
          <a:xfrm>
            <a:off x="539552" y="1844824"/>
            <a:ext cx="7920880" cy="4464496"/>
          </a:xfrm>
          <a:prstGeom prst="ellipse">
            <a:avLst/>
          </a:prstGeom>
          <a:blipFill>
            <a:blip r:embed="rId3" cstate="print"/>
            <a:tile tx="0" ty="0" sx="100000" sy="100000" flip="none" algn="tl"/>
          </a:blip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4" name="Picture 2" descr="C:\Users\Nico\Pictures\Afbeeldingen paradijsthese\imagesCALQ347H.jpg"/>
          <p:cNvPicPr>
            <a:picLocks noChangeAspect="1" noChangeArrowheads="1"/>
          </p:cNvPicPr>
          <p:nvPr/>
        </p:nvPicPr>
        <p:blipFill>
          <a:blip r:embed="rId4" cstate="print"/>
          <a:srcRect/>
          <a:stretch>
            <a:fillRect/>
          </a:stretch>
        </p:blipFill>
        <p:spPr bwMode="auto">
          <a:xfrm>
            <a:off x="1403648" y="2924944"/>
            <a:ext cx="2448272" cy="2448272"/>
          </a:xfrm>
          <a:prstGeom prst="rect">
            <a:avLst/>
          </a:prstGeom>
          <a:noFill/>
        </p:spPr>
      </p:pic>
      <p:sp>
        <p:nvSpPr>
          <p:cNvPr id="11" name="Tekstvak 10"/>
          <p:cNvSpPr txBox="1"/>
          <p:nvPr/>
        </p:nvSpPr>
        <p:spPr>
          <a:xfrm>
            <a:off x="4355976" y="2996952"/>
            <a:ext cx="3168352" cy="1938992"/>
          </a:xfrm>
          <a:prstGeom prst="rect">
            <a:avLst/>
          </a:prstGeom>
          <a:noFill/>
        </p:spPr>
        <p:txBody>
          <a:bodyPr wrap="square" rtlCol="0">
            <a:spAutoFit/>
          </a:bodyPr>
          <a:lstStyle/>
          <a:p>
            <a:r>
              <a:rPr lang="nl-NL" sz="2000" dirty="0" smtClean="0"/>
              <a:t>Satan zou in dat geval </a:t>
            </a:r>
          </a:p>
          <a:p>
            <a:r>
              <a:rPr lang="nl-NL" sz="2000" dirty="0" smtClean="0"/>
              <a:t>de hele wereld in zijn macht</a:t>
            </a:r>
          </a:p>
          <a:p>
            <a:r>
              <a:rPr lang="nl-NL" sz="2000" dirty="0" smtClean="0"/>
              <a:t>hebben gekregen.</a:t>
            </a:r>
          </a:p>
          <a:p>
            <a:endParaRPr lang="nl-NL" sz="2000" dirty="0" smtClean="0"/>
          </a:p>
          <a:p>
            <a:r>
              <a:rPr lang="nl-NL" sz="2000" dirty="0" smtClean="0"/>
              <a:t>Een wereld waarover Gods</a:t>
            </a:r>
          </a:p>
          <a:p>
            <a:r>
              <a:rPr lang="nl-NL" sz="2000" dirty="0" smtClean="0"/>
              <a:t>vloek zou blijven liggen.</a:t>
            </a:r>
            <a:endParaRPr lang="nl-NL" sz="2000"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95536" y="476672"/>
            <a:ext cx="8424936" cy="2308324"/>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sz="2000" dirty="0" smtClean="0"/>
          </a:p>
          <a:p>
            <a:r>
              <a:rPr lang="nl-NL" sz="2000" dirty="0" smtClean="0"/>
              <a:t>Door Jezus’ dood aan het kruis is de situatie totaal anders.</a:t>
            </a:r>
          </a:p>
          <a:p>
            <a:r>
              <a:rPr lang="nl-NL" sz="2000" b="1" dirty="0" smtClean="0"/>
              <a:t>Jezus heeft nu alle macht in hemel en op aarde,</a:t>
            </a:r>
          </a:p>
          <a:p>
            <a:r>
              <a:rPr lang="nl-NL" sz="2000" dirty="0" smtClean="0"/>
              <a:t>De satan en al zijn engelen zullen op de jongste dag een klein plekje toegewezen krijgen, een poel van vuur en zwavel.</a:t>
            </a:r>
          </a:p>
          <a:p>
            <a:endParaRPr lang="nl-NL" sz="2000" dirty="0" smtClean="0">
              <a:solidFill>
                <a:srgbClr val="00B0F0"/>
              </a:solidFill>
            </a:endParaRPr>
          </a:p>
        </p:txBody>
      </p:sp>
      <p:grpSp>
        <p:nvGrpSpPr>
          <p:cNvPr id="8" name="Groep 7"/>
          <p:cNvGrpSpPr/>
          <p:nvPr/>
        </p:nvGrpSpPr>
        <p:grpSpPr>
          <a:xfrm>
            <a:off x="1187624" y="2852936"/>
            <a:ext cx="2448272" cy="2448272"/>
            <a:chOff x="1187624" y="2852936"/>
            <a:chExt cx="2448272" cy="2448272"/>
          </a:xfrm>
        </p:grpSpPr>
        <p:pic>
          <p:nvPicPr>
            <p:cNvPr id="3" name="Picture 2" descr="C:\Users\Nico\Pictures\Afbeeldingen paradijsthese\imagesCALQ347H.jpg"/>
            <p:cNvPicPr>
              <a:picLocks noChangeAspect="1" noChangeArrowheads="1"/>
            </p:cNvPicPr>
            <p:nvPr/>
          </p:nvPicPr>
          <p:blipFill>
            <a:blip r:embed="rId3" cstate="print"/>
            <a:srcRect/>
            <a:stretch>
              <a:fillRect/>
            </a:stretch>
          </p:blipFill>
          <p:spPr bwMode="auto">
            <a:xfrm>
              <a:off x="1187624" y="2852936"/>
              <a:ext cx="2448272" cy="2448272"/>
            </a:xfrm>
            <a:prstGeom prst="rect">
              <a:avLst/>
            </a:prstGeom>
            <a:noFill/>
          </p:spPr>
        </p:pic>
        <p:sp>
          <p:nvSpPr>
            <p:cNvPr id="4" name="Gelijkbenige driehoek 3"/>
            <p:cNvSpPr/>
            <p:nvPr/>
          </p:nvSpPr>
          <p:spPr>
            <a:xfrm rot="10800000">
              <a:off x="2339752" y="5085184"/>
              <a:ext cx="144016" cy="144016"/>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cxnSp>
        <p:nvCxnSpPr>
          <p:cNvPr id="6" name="Rechte verbindingslijn 5"/>
          <p:cNvCxnSpPr/>
          <p:nvPr/>
        </p:nvCxnSpPr>
        <p:spPr>
          <a:xfrm>
            <a:off x="2123728" y="3356992"/>
            <a:ext cx="576064"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Tekstvak 6"/>
          <p:cNvSpPr txBox="1"/>
          <p:nvPr/>
        </p:nvSpPr>
        <p:spPr>
          <a:xfrm>
            <a:off x="4499992" y="2996952"/>
            <a:ext cx="3528392" cy="2831544"/>
          </a:xfrm>
          <a:prstGeom prst="rect">
            <a:avLst/>
          </a:prstGeom>
          <a:noFill/>
        </p:spPr>
        <p:txBody>
          <a:bodyPr wrap="square" rtlCol="0">
            <a:spAutoFit/>
          </a:bodyPr>
          <a:lstStyle/>
          <a:p>
            <a:r>
              <a:rPr lang="nl-NL" sz="2000" dirty="0" smtClean="0"/>
              <a:t>Satan zal dan </a:t>
            </a:r>
            <a:r>
              <a:rPr lang="nl-NL" sz="2000" b="1" dirty="0" smtClean="0"/>
              <a:t>geen enkele macht </a:t>
            </a:r>
            <a:r>
              <a:rPr lang="nl-NL" sz="2000" dirty="0" smtClean="0"/>
              <a:t>meer hebben.</a:t>
            </a:r>
          </a:p>
          <a:p>
            <a:r>
              <a:rPr lang="nl-NL" sz="2000" dirty="0" smtClean="0"/>
              <a:t>Iedereen zal hem doorzien en niemand zal naar hem luisteren.</a:t>
            </a:r>
          </a:p>
          <a:p>
            <a:r>
              <a:rPr lang="nl-NL" sz="2000" dirty="0" smtClean="0"/>
              <a:t>Hij is dan uitgespeeld.</a:t>
            </a:r>
          </a:p>
          <a:p>
            <a:r>
              <a:rPr lang="nl-NL" sz="2000" dirty="0" smtClean="0"/>
              <a:t>Zijn afschuwelijke spel zal daarna nooit meer worden nagevolgd.</a:t>
            </a:r>
          </a:p>
          <a:p>
            <a:endParaRPr lang="nl-N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Rechte verbindingslijn met pijl 2"/>
          <p:cNvCxnSpPr/>
          <p:nvPr/>
        </p:nvCxnSpPr>
        <p:spPr>
          <a:xfrm>
            <a:off x="971600" y="2060848"/>
            <a:ext cx="576064" cy="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5" name="Rechte verbindingslijn met pijl 4"/>
          <p:cNvCxnSpPr/>
          <p:nvPr/>
        </p:nvCxnSpPr>
        <p:spPr>
          <a:xfrm flipV="1">
            <a:off x="1547664" y="1700808"/>
            <a:ext cx="504056"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Rechte verbindingslijn met pijl 6"/>
          <p:cNvCxnSpPr/>
          <p:nvPr/>
        </p:nvCxnSpPr>
        <p:spPr>
          <a:xfrm>
            <a:off x="1547664" y="2060848"/>
            <a:ext cx="360040" cy="216024"/>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9" name="Rechte verbindingslijn met pijl 8"/>
          <p:cNvCxnSpPr/>
          <p:nvPr/>
        </p:nvCxnSpPr>
        <p:spPr>
          <a:xfrm flipV="1">
            <a:off x="2051720" y="1556792"/>
            <a:ext cx="360040"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Rechte verbindingslijn met pijl 10"/>
          <p:cNvCxnSpPr/>
          <p:nvPr/>
        </p:nvCxnSpPr>
        <p:spPr>
          <a:xfrm>
            <a:off x="2051720" y="1772816"/>
            <a:ext cx="504056"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Rechte verbindingslijn met pijl 12"/>
          <p:cNvCxnSpPr/>
          <p:nvPr/>
        </p:nvCxnSpPr>
        <p:spPr>
          <a:xfrm>
            <a:off x="1907704" y="2276872"/>
            <a:ext cx="648072" cy="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5" name="Rechte verbindingslijn met pijl 14"/>
          <p:cNvCxnSpPr/>
          <p:nvPr/>
        </p:nvCxnSpPr>
        <p:spPr>
          <a:xfrm>
            <a:off x="1907704" y="2276872"/>
            <a:ext cx="576064"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Rechte verbindingslijn met pijl 16"/>
          <p:cNvCxnSpPr/>
          <p:nvPr/>
        </p:nvCxnSpPr>
        <p:spPr>
          <a:xfrm>
            <a:off x="2483768" y="2636912"/>
            <a:ext cx="36004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Rechte verbindingslijn met pijl 18"/>
          <p:cNvCxnSpPr/>
          <p:nvPr/>
        </p:nvCxnSpPr>
        <p:spPr>
          <a:xfrm>
            <a:off x="2555776" y="2636912"/>
            <a:ext cx="43204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Rechte verbindingslijn met pijl 20"/>
          <p:cNvCxnSpPr/>
          <p:nvPr/>
        </p:nvCxnSpPr>
        <p:spPr>
          <a:xfrm flipV="1">
            <a:off x="2555776" y="2204864"/>
            <a:ext cx="360040"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Rechte verbindingslijn met pijl 22"/>
          <p:cNvCxnSpPr/>
          <p:nvPr/>
        </p:nvCxnSpPr>
        <p:spPr>
          <a:xfrm>
            <a:off x="2627784" y="2276872"/>
            <a:ext cx="576064" cy="216024"/>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25" name="Rechte verbindingslijn met pijl 24"/>
          <p:cNvCxnSpPr/>
          <p:nvPr/>
        </p:nvCxnSpPr>
        <p:spPr>
          <a:xfrm>
            <a:off x="2555776" y="1916832"/>
            <a:ext cx="504056"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Rechte verbindingslijn met pijl 26"/>
          <p:cNvCxnSpPr/>
          <p:nvPr/>
        </p:nvCxnSpPr>
        <p:spPr>
          <a:xfrm flipV="1">
            <a:off x="2411760" y="1268760"/>
            <a:ext cx="720080"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Rechte verbindingslijn met pijl 28"/>
          <p:cNvCxnSpPr/>
          <p:nvPr/>
        </p:nvCxnSpPr>
        <p:spPr>
          <a:xfrm>
            <a:off x="2843808" y="2996952"/>
            <a:ext cx="576064"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Rechte verbindingslijn met pijl 30"/>
          <p:cNvCxnSpPr/>
          <p:nvPr/>
        </p:nvCxnSpPr>
        <p:spPr>
          <a:xfrm>
            <a:off x="2915816" y="2996952"/>
            <a:ext cx="576064"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Rechte verbindingslijn met pijl 34"/>
          <p:cNvCxnSpPr/>
          <p:nvPr/>
        </p:nvCxnSpPr>
        <p:spPr>
          <a:xfrm>
            <a:off x="2987824" y="2636912"/>
            <a:ext cx="576064"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Rechte verbindingslijn met pijl 36"/>
          <p:cNvCxnSpPr/>
          <p:nvPr/>
        </p:nvCxnSpPr>
        <p:spPr>
          <a:xfrm>
            <a:off x="2987824" y="2636912"/>
            <a:ext cx="3600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Rechte verbindingslijn met pijl 38"/>
          <p:cNvCxnSpPr/>
          <p:nvPr/>
        </p:nvCxnSpPr>
        <p:spPr>
          <a:xfrm flipV="1">
            <a:off x="3203848" y="2420888"/>
            <a:ext cx="504056" cy="7200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41" name="Rechte verbindingslijn met pijl 40"/>
          <p:cNvCxnSpPr/>
          <p:nvPr/>
        </p:nvCxnSpPr>
        <p:spPr>
          <a:xfrm>
            <a:off x="2915816" y="2204864"/>
            <a:ext cx="57606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Rechte verbindingslijn met pijl 42"/>
          <p:cNvCxnSpPr/>
          <p:nvPr/>
        </p:nvCxnSpPr>
        <p:spPr>
          <a:xfrm flipV="1">
            <a:off x="3059832" y="1556792"/>
            <a:ext cx="504056"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Rechte verbindingslijn met pijl 44"/>
          <p:cNvCxnSpPr/>
          <p:nvPr/>
        </p:nvCxnSpPr>
        <p:spPr>
          <a:xfrm flipV="1">
            <a:off x="2555776" y="1628800"/>
            <a:ext cx="504056"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Rechte verbindingslijn met pijl 46"/>
          <p:cNvCxnSpPr/>
          <p:nvPr/>
        </p:nvCxnSpPr>
        <p:spPr>
          <a:xfrm flipV="1">
            <a:off x="3059832" y="1916832"/>
            <a:ext cx="792088"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Rechte verbindingslijn met pijl 48"/>
          <p:cNvCxnSpPr/>
          <p:nvPr/>
        </p:nvCxnSpPr>
        <p:spPr>
          <a:xfrm flipV="1">
            <a:off x="3131840" y="620688"/>
            <a:ext cx="504056"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Rechte verbindingslijn met pijl 50"/>
          <p:cNvCxnSpPr/>
          <p:nvPr/>
        </p:nvCxnSpPr>
        <p:spPr>
          <a:xfrm flipV="1">
            <a:off x="3131840" y="1124744"/>
            <a:ext cx="576064"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3" name="Rechte verbindingslijn met pijl 52"/>
          <p:cNvCxnSpPr/>
          <p:nvPr/>
        </p:nvCxnSpPr>
        <p:spPr>
          <a:xfrm>
            <a:off x="3563888" y="1556792"/>
            <a:ext cx="720080"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7" name="Rechte verbindingslijn met pijl 56"/>
          <p:cNvCxnSpPr/>
          <p:nvPr/>
        </p:nvCxnSpPr>
        <p:spPr>
          <a:xfrm>
            <a:off x="3635896" y="620688"/>
            <a:ext cx="792088"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9" name="Rechte verbindingslijn met pijl 58"/>
          <p:cNvCxnSpPr/>
          <p:nvPr/>
        </p:nvCxnSpPr>
        <p:spPr>
          <a:xfrm>
            <a:off x="3635896" y="1124744"/>
            <a:ext cx="720080"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1" name="Rechte verbindingslijn met pijl 60"/>
          <p:cNvCxnSpPr/>
          <p:nvPr/>
        </p:nvCxnSpPr>
        <p:spPr>
          <a:xfrm>
            <a:off x="3635896" y="1196752"/>
            <a:ext cx="360040"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3" name="Rechte verbindingslijn met pijl 62"/>
          <p:cNvCxnSpPr/>
          <p:nvPr/>
        </p:nvCxnSpPr>
        <p:spPr>
          <a:xfrm flipV="1">
            <a:off x="4283968" y="1556792"/>
            <a:ext cx="432048"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5" name="Rechte verbindingslijn met pijl 64"/>
          <p:cNvCxnSpPr/>
          <p:nvPr/>
        </p:nvCxnSpPr>
        <p:spPr>
          <a:xfrm>
            <a:off x="4283968" y="1700808"/>
            <a:ext cx="36004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7" name="Rechte verbindingslijn met pijl 66"/>
          <p:cNvCxnSpPr/>
          <p:nvPr/>
        </p:nvCxnSpPr>
        <p:spPr>
          <a:xfrm flipV="1">
            <a:off x="3707904" y="2204864"/>
            <a:ext cx="432048"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9" name="Rechte verbindingslijn met pijl 68"/>
          <p:cNvCxnSpPr/>
          <p:nvPr/>
        </p:nvCxnSpPr>
        <p:spPr>
          <a:xfrm>
            <a:off x="3707904" y="2420888"/>
            <a:ext cx="720080" cy="288032"/>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71" name="Rechte verbindingslijn met pijl 70"/>
          <p:cNvCxnSpPr/>
          <p:nvPr/>
        </p:nvCxnSpPr>
        <p:spPr>
          <a:xfrm>
            <a:off x="3563888" y="2924944"/>
            <a:ext cx="1008112"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5" name="Rechte verbindingslijn met pijl 74"/>
          <p:cNvCxnSpPr/>
          <p:nvPr/>
        </p:nvCxnSpPr>
        <p:spPr>
          <a:xfrm>
            <a:off x="3563888" y="2924944"/>
            <a:ext cx="1224136" cy="10081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7" name="Rechte verbindingslijn met pijl 76"/>
          <p:cNvCxnSpPr/>
          <p:nvPr/>
        </p:nvCxnSpPr>
        <p:spPr>
          <a:xfrm>
            <a:off x="3419872" y="3501008"/>
            <a:ext cx="1008112"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8" name="Rechte verbindingslijn met pijl 77"/>
          <p:cNvCxnSpPr/>
          <p:nvPr/>
        </p:nvCxnSpPr>
        <p:spPr>
          <a:xfrm>
            <a:off x="4427984" y="2708920"/>
            <a:ext cx="576064" cy="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79" name="Rechte verbindingslijn met pijl 78"/>
          <p:cNvCxnSpPr/>
          <p:nvPr/>
        </p:nvCxnSpPr>
        <p:spPr>
          <a:xfrm flipV="1">
            <a:off x="5004048" y="2348880"/>
            <a:ext cx="504056"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0" name="Rechte verbindingslijn met pijl 79"/>
          <p:cNvCxnSpPr/>
          <p:nvPr/>
        </p:nvCxnSpPr>
        <p:spPr>
          <a:xfrm>
            <a:off x="5004048" y="2708920"/>
            <a:ext cx="360040"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1" name="Rechte verbindingslijn met pijl 80"/>
          <p:cNvCxnSpPr/>
          <p:nvPr/>
        </p:nvCxnSpPr>
        <p:spPr>
          <a:xfrm flipV="1">
            <a:off x="5508104" y="2204864"/>
            <a:ext cx="360040"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2" name="Rechte verbindingslijn met pijl 81"/>
          <p:cNvCxnSpPr/>
          <p:nvPr/>
        </p:nvCxnSpPr>
        <p:spPr>
          <a:xfrm>
            <a:off x="5508104" y="2420888"/>
            <a:ext cx="504056"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3" name="Rechte verbindingslijn met pijl 82"/>
          <p:cNvCxnSpPr/>
          <p:nvPr/>
        </p:nvCxnSpPr>
        <p:spPr>
          <a:xfrm>
            <a:off x="5364088" y="2924944"/>
            <a:ext cx="64807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4" name="Rechte verbindingslijn met pijl 83"/>
          <p:cNvCxnSpPr/>
          <p:nvPr/>
        </p:nvCxnSpPr>
        <p:spPr>
          <a:xfrm>
            <a:off x="5364088" y="2924944"/>
            <a:ext cx="576064"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5" name="Rechte verbindingslijn met pijl 84"/>
          <p:cNvCxnSpPr/>
          <p:nvPr/>
        </p:nvCxnSpPr>
        <p:spPr>
          <a:xfrm>
            <a:off x="5940152" y="3284984"/>
            <a:ext cx="36004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6" name="Rechte verbindingslijn met pijl 85"/>
          <p:cNvCxnSpPr/>
          <p:nvPr/>
        </p:nvCxnSpPr>
        <p:spPr>
          <a:xfrm>
            <a:off x="6012160" y="3284984"/>
            <a:ext cx="43204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7" name="Rechte verbindingslijn met pijl 86"/>
          <p:cNvCxnSpPr/>
          <p:nvPr/>
        </p:nvCxnSpPr>
        <p:spPr>
          <a:xfrm flipV="1">
            <a:off x="6012160" y="2852936"/>
            <a:ext cx="360040"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8" name="Rechte verbindingslijn met pijl 87"/>
          <p:cNvCxnSpPr/>
          <p:nvPr/>
        </p:nvCxnSpPr>
        <p:spPr>
          <a:xfrm>
            <a:off x="6084168" y="2924944"/>
            <a:ext cx="576064"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9" name="Rechte verbindingslijn met pijl 88"/>
          <p:cNvCxnSpPr/>
          <p:nvPr/>
        </p:nvCxnSpPr>
        <p:spPr>
          <a:xfrm>
            <a:off x="6012160" y="2564904"/>
            <a:ext cx="504056"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0" name="Rechte verbindingslijn met pijl 89"/>
          <p:cNvCxnSpPr/>
          <p:nvPr/>
        </p:nvCxnSpPr>
        <p:spPr>
          <a:xfrm flipV="1">
            <a:off x="5868144" y="1916832"/>
            <a:ext cx="720080"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1" name="Rechte verbindingslijn met pijl 90"/>
          <p:cNvCxnSpPr/>
          <p:nvPr/>
        </p:nvCxnSpPr>
        <p:spPr>
          <a:xfrm>
            <a:off x="6300192" y="3645024"/>
            <a:ext cx="576064"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2" name="Rechte verbindingslijn met pijl 91"/>
          <p:cNvCxnSpPr/>
          <p:nvPr/>
        </p:nvCxnSpPr>
        <p:spPr>
          <a:xfrm>
            <a:off x="6372200" y="3645024"/>
            <a:ext cx="576064"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3" name="Rechte verbindingslijn met pijl 92"/>
          <p:cNvCxnSpPr/>
          <p:nvPr/>
        </p:nvCxnSpPr>
        <p:spPr>
          <a:xfrm>
            <a:off x="6444208" y="3284984"/>
            <a:ext cx="576064"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4" name="Rechte verbindingslijn met pijl 93"/>
          <p:cNvCxnSpPr/>
          <p:nvPr/>
        </p:nvCxnSpPr>
        <p:spPr>
          <a:xfrm>
            <a:off x="6444208" y="3284984"/>
            <a:ext cx="3600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5" name="Rechte verbindingslijn met pijl 94"/>
          <p:cNvCxnSpPr/>
          <p:nvPr/>
        </p:nvCxnSpPr>
        <p:spPr>
          <a:xfrm flipV="1">
            <a:off x="6660232" y="3068960"/>
            <a:ext cx="504056"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6" name="Rechte verbindingslijn met pijl 95"/>
          <p:cNvCxnSpPr/>
          <p:nvPr/>
        </p:nvCxnSpPr>
        <p:spPr>
          <a:xfrm>
            <a:off x="6372200" y="2852936"/>
            <a:ext cx="57606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7" name="Rechte verbindingslijn met pijl 96"/>
          <p:cNvCxnSpPr/>
          <p:nvPr/>
        </p:nvCxnSpPr>
        <p:spPr>
          <a:xfrm flipV="1">
            <a:off x="6516216" y="2204864"/>
            <a:ext cx="504056"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8" name="Rechte verbindingslijn met pijl 97"/>
          <p:cNvCxnSpPr/>
          <p:nvPr/>
        </p:nvCxnSpPr>
        <p:spPr>
          <a:xfrm flipV="1">
            <a:off x="6012160" y="2276872"/>
            <a:ext cx="504056"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9" name="Rechte verbindingslijn met pijl 98"/>
          <p:cNvCxnSpPr/>
          <p:nvPr/>
        </p:nvCxnSpPr>
        <p:spPr>
          <a:xfrm flipV="1">
            <a:off x="6516216" y="2564904"/>
            <a:ext cx="792088"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0" name="Rechte verbindingslijn met pijl 99"/>
          <p:cNvCxnSpPr/>
          <p:nvPr/>
        </p:nvCxnSpPr>
        <p:spPr>
          <a:xfrm flipV="1">
            <a:off x="6588224" y="1268760"/>
            <a:ext cx="504056"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1" name="Rechte verbindingslijn met pijl 100"/>
          <p:cNvCxnSpPr/>
          <p:nvPr/>
        </p:nvCxnSpPr>
        <p:spPr>
          <a:xfrm flipV="1">
            <a:off x="6588224" y="1772816"/>
            <a:ext cx="576064"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2" name="Rechte verbindingslijn met pijl 101"/>
          <p:cNvCxnSpPr/>
          <p:nvPr/>
        </p:nvCxnSpPr>
        <p:spPr>
          <a:xfrm>
            <a:off x="7020272" y="2204864"/>
            <a:ext cx="720080"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3" name="Rechte verbindingslijn met pijl 102"/>
          <p:cNvCxnSpPr/>
          <p:nvPr/>
        </p:nvCxnSpPr>
        <p:spPr>
          <a:xfrm>
            <a:off x="7092280" y="1268760"/>
            <a:ext cx="792088"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4" name="Rechte verbindingslijn met pijl 103"/>
          <p:cNvCxnSpPr/>
          <p:nvPr/>
        </p:nvCxnSpPr>
        <p:spPr>
          <a:xfrm>
            <a:off x="7092280" y="1772816"/>
            <a:ext cx="720080"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5" name="Rechte verbindingslijn met pijl 104"/>
          <p:cNvCxnSpPr/>
          <p:nvPr/>
        </p:nvCxnSpPr>
        <p:spPr>
          <a:xfrm>
            <a:off x="7092280" y="1844824"/>
            <a:ext cx="360040"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6" name="Rechte verbindingslijn met pijl 105"/>
          <p:cNvCxnSpPr/>
          <p:nvPr/>
        </p:nvCxnSpPr>
        <p:spPr>
          <a:xfrm flipV="1">
            <a:off x="7740352" y="2204864"/>
            <a:ext cx="432048"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7" name="Rechte verbindingslijn met pijl 106"/>
          <p:cNvCxnSpPr/>
          <p:nvPr/>
        </p:nvCxnSpPr>
        <p:spPr>
          <a:xfrm>
            <a:off x="7740352" y="2348880"/>
            <a:ext cx="36004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8" name="Rechte verbindingslijn met pijl 107"/>
          <p:cNvCxnSpPr/>
          <p:nvPr/>
        </p:nvCxnSpPr>
        <p:spPr>
          <a:xfrm flipV="1">
            <a:off x="7164288" y="2852936"/>
            <a:ext cx="432048"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9" name="Rechte verbindingslijn met pijl 108"/>
          <p:cNvCxnSpPr/>
          <p:nvPr/>
        </p:nvCxnSpPr>
        <p:spPr>
          <a:xfrm>
            <a:off x="7164288" y="3068960"/>
            <a:ext cx="720080"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0" name="Rechte verbindingslijn met pijl 109"/>
          <p:cNvCxnSpPr/>
          <p:nvPr/>
        </p:nvCxnSpPr>
        <p:spPr>
          <a:xfrm>
            <a:off x="7020272" y="3573016"/>
            <a:ext cx="1008112"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1" name="Rechte verbindingslijn met pijl 110"/>
          <p:cNvCxnSpPr/>
          <p:nvPr/>
        </p:nvCxnSpPr>
        <p:spPr>
          <a:xfrm>
            <a:off x="7020272" y="3573016"/>
            <a:ext cx="1224136" cy="10081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2" name="Rechte verbindingslijn met pijl 111"/>
          <p:cNvCxnSpPr/>
          <p:nvPr/>
        </p:nvCxnSpPr>
        <p:spPr>
          <a:xfrm>
            <a:off x="6876256" y="4149080"/>
            <a:ext cx="1008112"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4" name="Rechte verbindingslijn met pijl 113"/>
          <p:cNvCxnSpPr/>
          <p:nvPr/>
        </p:nvCxnSpPr>
        <p:spPr>
          <a:xfrm flipV="1">
            <a:off x="4427984" y="2348880"/>
            <a:ext cx="36004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5" name="Tekstvak 114"/>
          <p:cNvSpPr txBox="1"/>
          <p:nvPr/>
        </p:nvSpPr>
        <p:spPr>
          <a:xfrm>
            <a:off x="755576" y="5445224"/>
            <a:ext cx="7632848" cy="707886"/>
          </a:xfrm>
          <a:prstGeom prst="rect">
            <a:avLst/>
          </a:prstGeom>
          <a:noFill/>
        </p:spPr>
        <p:txBody>
          <a:bodyPr wrap="square" rtlCol="0">
            <a:spAutoFit/>
          </a:bodyPr>
          <a:lstStyle/>
          <a:p>
            <a:r>
              <a:rPr lang="nl-NL" sz="2000" dirty="0" smtClean="0"/>
              <a:t>Terugkijkend is een heldere lijn te onderkennen.</a:t>
            </a:r>
          </a:p>
          <a:p>
            <a:r>
              <a:rPr lang="nl-NL" sz="2000" dirty="0" smtClean="0"/>
              <a:t>Vooruitkijkend ligt er een waaier aan scenario’s.</a:t>
            </a:r>
            <a:endParaRPr lang="nl-NL" sz="2000" dirty="0"/>
          </a:p>
        </p:txBody>
      </p:sp>
      <p:cxnSp>
        <p:nvCxnSpPr>
          <p:cNvPr id="117" name="Rechte verbindingslijn met pijl 116"/>
          <p:cNvCxnSpPr/>
          <p:nvPr/>
        </p:nvCxnSpPr>
        <p:spPr>
          <a:xfrm flipV="1">
            <a:off x="5796136" y="1628800"/>
            <a:ext cx="288032"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9" name="Rechte verbindingslijn met pijl 118"/>
          <p:cNvCxnSpPr/>
          <p:nvPr/>
        </p:nvCxnSpPr>
        <p:spPr>
          <a:xfrm>
            <a:off x="6228184" y="3645024"/>
            <a:ext cx="72008"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1" name="Rechte verbindingslijn met pijl 120"/>
          <p:cNvCxnSpPr/>
          <p:nvPr/>
        </p:nvCxnSpPr>
        <p:spPr>
          <a:xfrm>
            <a:off x="3347864" y="3429000"/>
            <a:ext cx="0"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3" name="Rechte verbindingslijn met pijl 122"/>
          <p:cNvCxnSpPr/>
          <p:nvPr/>
        </p:nvCxnSpPr>
        <p:spPr>
          <a:xfrm>
            <a:off x="6804248" y="4077072"/>
            <a:ext cx="72008"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5" name="Rechte verbindingslijn met pijl 124"/>
          <p:cNvCxnSpPr/>
          <p:nvPr/>
        </p:nvCxnSpPr>
        <p:spPr>
          <a:xfrm>
            <a:off x="6300192" y="4221088"/>
            <a:ext cx="360040"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7" name="Rechte verbindingslijn met pijl 126"/>
          <p:cNvCxnSpPr/>
          <p:nvPr/>
        </p:nvCxnSpPr>
        <p:spPr>
          <a:xfrm flipH="1" flipV="1">
            <a:off x="6012160" y="1124744"/>
            <a:ext cx="72008"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9" name="Rechte verbindingslijn met pijl 128"/>
          <p:cNvCxnSpPr/>
          <p:nvPr/>
        </p:nvCxnSpPr>
        <p:spPr>
          <a:xfrm flipV="1">
            <a:off x="6084168" y="1412776"/>
            <a:ext cx="432048"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95536" y="476672"/>
            <a:ext cx="8424936" cy="6001643"/>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sz="2000" dirty="0" smtClean="0"/>
          </a:p>
          <a:p>
            <a:r>
              <a:rPr lang="nl-NL" sz="2000" dirty="0" smtClean="0"/>
              <a:t>Jezus’ dood aan het kruis maakte de weg vrij naar herstel en vernieuwing van de wereld.</a:t>
            </a:r>
          </a:p>
          <a:p>
            <a:r>
              <a:rPr lang="nl-NL" sz="2000" dirty="0" smtClean="0"/>
              <a:t>Het nieuwe Jeruzalem zal op de jongste dag neerdalen.</a:t>
            </a:r>
          </a:p>
          <a:p>
            <a:r>
              <a:rPr lang="nl-NL" sz="2000" dirty="0" smtClean="0"/>
              <a:t>God zelf komt bij de mensen wonen.</a:t>
            </a:r>
          </a:p>
          <a:p>
            <a:endParaRPr lang="nl-NL" sz="2000" dirty="0" smtClean="0">
              <a:solidFill>
                <a:srgbClr val="00B0F0"/>
              </a:solidFill>
            </a:endParaRPr>
          </a:p>
          <a:p>
            <a:r>
              <a:rPr lang="nl-NL" sz="2000" dirty="0" smtClean="0">
                <a:solidFill>
                  <a:srgbClr val="00B0F0"/>
                </a:solidFill>
              </a:rPr>
              <a:t>Ik hoorde een luide stem vanaf de troon, die uitriep: ‘Gods woonplaats is onder de mensen, Hij zal bij hen wonen. Zij zullen Zijn volken zijn en God zelf zal als hun God bij hen zijn.’ (Openbaring21:3)</a:t>
            </a:r>
          </a:p>
          <a:p>
            <a:endParaRPr lang="nl-NL" sz="2000" dirty="0" smtClean="0">
              <a:solidFill>
                <a:srgbClr val="00B0F0"/>
              </a:solidFill>
            </a:endParaRPr>
          </a:p>
          <a:p>
            <a:r>
              <a:rPr lang="nl-NL" sz="2000" dirty="0" smtClean="0"/>
              <a:t>God gaat verhuizen.</a:t>
            </a:r>
          </a:p>
          <a:p>
            <a:r>
              <a:rPr lang="nl-NL" sz="2000" dirty="0" smtClean="0"/>
              <a:t>Hij betrekt een mooiere woning, een woning tussen al Zijn kinderen.</a:t>
            </a:r>
          </a:p>
          <a:p>
            <a:r>
              <a:rPr lang="nl-NL" sz="2000" b="1" dirty="0" smtClean="0"/>
              <a:t>Zo had Hij het eens bedoeld, zo zal het worden.</a:t>
            </a:r>
          </a:p>
          <a:p>
            <a:endParaRPr lang="nl-NL" sz="2000" dirty="0" smtClean="0">
              <a:solidFill>
                <a:srgbClr val="00B0F0"/>
              </a:solidFill>
            </a:endParaRPr>
          </a:p>
          <a:p>
            <a:r>
              <a:rPr lang="nl-NL" sz="2000" dirty="0" smtClean="0">
                <a:solidFill>
                  <a:srgbClr val="C00000"/>
                </a:solidFill>
              </a:rPr>
              <a:t>God zal de huidige hemel verlaten en uiteraard vele kostbaarheden meenemen.</a:t>
            </a:r>
          </a:p>
          <a:p>
            <a:r>
              <a:rPr lang="nl-NL" sz="2000" dirty="0" smtClean="0">
                <a:solidFill>
                  <a:srgbClr val="C00000"/>
                </a:solidFill>
              </a:rPr>
              <a:t>Met die kostbaarheden tooit Hij Zijn nieuwe woonplaats.</a:t>
            </a:r>
          </a:p>
          <a:p>
            <a:r>
              <a:rPr lang="nl-NL" sz="2000" dirty="0" smtClean="0">
                <a:solidFill>
                  <a:srgbClr val="C00000"/>
                </a:solidFill>
              </a:rPr>
              <a:t>Alles zal schitteren. Prachtig.</a:t>
            </a:r>
          </a:p>
          <a:p>
            <a:r>
              <a:rPr lang="nl-NL" sz="2000" dirty="0" smtClean="0">
                <a:solidFill>
                  <a:srgbClr val="C00000"/>
                </a:solidFill>
              </a:rPr>
              <a:t>Je raakt nooit uitgekeken.</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568952" cy="5355312"/>
          </a:xfrm>
          <a:prstGeom prst="rect">
            <a:avLst/>
          </a:prstGeom>
          <a:noFill/>
        </p:spPr>
        <p:txBody>
          <a:bodyPr wrap="square" rtlCol="0">
            <a:spAutoFit/>
          </a:bodyPr>
          <a:lstStyle/>
          <a:p>
            <a:pPr algn="ctr"/>
            <a:r>
              <a:rPr lang="nl-NL" sz="2400" dirty="0" smtClean="0">
                <a:solidFill>
                  <a:schemeClr val="bg1">
                    <a:lumMod val="65000"/>
                  </a:schemeClr>
                </a:solidFill>
              </a:rPr>
              <a:t>Afronding</a:t>
            </a:r>
          </a:p>
          <a:p>
            <a:endParaRPr lang="nl-NL" dirty="0" smtClean="0"/>
          </a:p>
          <a:p>
            <a:r>
              <a:rPr lang="nl-NL" sz="2000" dirty="0" smtClean="0"/>
              <a:t>Ik heb geprobeerd Gods voorzienigheid in te kaderen tussen de raad Gods en de te verwachten nieuwe hemel en nieuwe aarde.</a:t>
            </a:r>
          </a:p>
          <a:p>
            <a:r>
              <a:rPr lang="nl-NL" sz="2000" dirty="0" smtClean="0"/>
              <a:t>Gods plan is in uitvoering, maar God zal hoe dan ook Zijn doel bereiken.</a:t>
            </a:r>
          </a:p>
          <a:p>
            <a:r>
              <a:rPr lang="nl-NL" sz="2000" dirty="0" smtClean="0"/>
              <a:t>De belangrijkste stappen daartoe zijn al gezet, daarop mogen we terugkijken.</a:t>
            </a:r>
          </a:p>
          <a:p>
            <a:r>
              <a:rPr lang="nl-NL" sz="2000" dirty="0" smtClean="0"/>
              <a:t>Jezus heeft alle macht ontvangen in hemel en op aarde.</a:t>
            </a:r>
          </a:p>
          <a:p>
            <a:r>
              <a:rPr lang="nl-NL" sz="2000" dirty="0" smtClean="0"/>
              <a:t>De Heilige Geest is uitgestort om ons steeds wijzer te maken, door in ons Zijn Woord te ontvouwen. Gods openbaring is met name te vinden in de Bijbel, maar ook via de natuur laat Hij zich kennen.</a:t>
            </a:r>
          </a:p>
          <a:p>
            <a:r>
              <a:rPr lang="nl-NL" sz="2000" dirty="0" smtClean="0"/>
              <a:t>Alle wetenschappelijke ontdekkingen vergroten onze kijk op onze Schepper.</a:t>
            </a:r>
          </a:p>
          <a:p>
            <a:r>
              <a:rPr lang="nl-NL" sz="2000" dirty="0" smtClean="0"/>
              <a:t>Die telkens veranderende kijk stimuleert ons, om ons inzicht in de Bijbel in rapport te brengen met onze tijd. Elke generatie krijgt zo een nieuwe opdracht mee om telkens de gangbare interpretaties te toetsen en </a:t>
            </a:r>
            <a:r>
              <a:rPr lang="nl-NL" sz="2000" dirty="0" err="1" smtClean="0"/>
              <a:t>zonodig</a:t>
            </a:r>
            <a:r>
              <a:rPr lang="nl-NL" sz="2000" dirty="0" smtClean="0"/>
              <a:t> aan te passen. Ons denken mag immers niet stil vallen, omdat Gods Woord een goudmijn is. </a:t>
            </a:r>
          </a:p>
          <a:p>
            <a:endParaRPr lang="nl-NL" sz="2000" dirty="0" smtClean="0"/>
          </a:p>
          <a:p>
            <a:r>
              <a:rPr lang="nl-NL" sz="2000" dirty="0" smtClean="0">
                <a:solidFill>
                  <a:srgbClr val="C00000"/>
                </a:solidFill>
              </a:rPr>
              <a:t>Aan ons de schone taak om, samen met alle heiligen, dit goud te delven.</a:t>
            </a:r>
            <a:endParaRPr lang="nl-NL" sz="2000" dirty="0">
              <a:solidFill>
                <a:srgbClr val="C00000"/>
              </a:solidFill>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568952" cy="5970865"/>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dirty="0" smtClean="0"/>
          </a:p>
          <a:p>
            <a:r>
              <a:rPr lang="nl-NL" sz="2000" dirty="0" smtClean="0"/>
              <a:t>Gods voorzienigheid leren we vooral kennen als we oog krijgen voor alle facetten van de gevolgde weg van Jezus van de kribbe naar het kruis.</a:t>
            </a:r>
          </a:p>
          <a:p>
            <a:r>
              <a:rPr lang="nl-NL" sz="2000" dirty="0" smtClean="0"/>
              <a:t>Achteraf lijkt het erop, dat deze weg helemaal van te voren geprogrammeerd is.</a:t>
            </a:r>
          </a:p>
          <a:p>
            <a:r>
              <a:rPr lang="nl-NL" sz="2000" dirty="0" smtClean="0"/>
              <a:t>Al Jezus’ woorden en handelingen hebben betekenis gekregen.</a:t>
            </a:r>
          </a:p>
          <a:p>
            <a:r>
              <a:rPr lang="nl-NL" sz="2000" dirty="0" smtClean="0"/>
              <a:t>Alles viel, achteraf gezien, precies op zijn plaats.</a:t>
            </a:r>
          </a:p>
          <a:p>
            <a:r>
              <a:rPr lang="nl-NL" sz="2000" dirty="0" smtClean="0"/>
              <a:t>Voorgeprogrammeerd!</a:t>
            </a:r>
          </a:p>
          <a:p>
            <a:r>
              <a:rPr lang="nl-NL" sz="2000" dirty="0" smtClean="0"/>
              <a:t>Dat zou je kunnen denken.</a:t>
            </a:r>
          </a:p>
          <a:p>
            <a:r>
              <a:rPr lang="nl-NL" sz="2000" dirty="0" smtClean="0"/>
              <a:t>Maar niets is minder waar.</a:t>
            </a:r>
          </a:p>
          <a:p>
            <a:r>
              <a:rPr lang="nl-NL" sz="2000" dirty="0" smtClean="0"/>
              <a:t>Jezus heeft een dagelijkse strijd gekend.</a:t>
            </a:r>
          </a:p>
          <a:p>
            <a:r>
              <a:rPr lang="nl-NL" sz="2000" dirty="0" smtClean="0"/>
              <a:t>Dagelijks nam Hij contact op met Zijn Vader.</a:t>
            </a:r>
          </a:p>
          <a:p>
            <a:r>
              <a:rPr lang="nl-NL" sz="2000" dirty="0" smtClean="0"/>
              <a:t>De verzoekingen in de woestijn zijn echte verzoekingen geweest.</a:t>
            </a:r>
          </a:p>
          <a:p>
            <a:r>
              <a:rPr lang="nl-NL" sz="2000" dirty="0" smtClean="0"/>
              <a:t>Jezus had kunnen bezwijken voor al die verleidingen.</a:t>
            </a:r>
          </a:p>
          <a:p>
            <a:r>
              <a:rPr lang="nl-NL" sz="2000" dirty="0" smtClean="0"/>
              <a:t>Een echte strijd ging Hij aan met de duivel.</a:t>
            </a:r>
          </a:p>
          <a:p>
            <a:r>
              <a:rPr lang="nl-NL" sz="2000" dirty="0" smtClean="0"/>
              <a:t>Zijn hele leven lang.</a:t>
            </a:r>
          </a:p>
          <a:p>
            <a:endParaRPr lang="nl-NL" sz="2000" dirty="0" smtClean="0"/>
          </a:p>
          <a:p>
            <a:r>
              <a:rPr lang="nl-NL" sz="2000" dirty="0" smtClean="0">
                <a:solidFill>
                  <a:srgbClr val="C00000"/>
                </a:solidFill>
              </a:rPr>
              <a:t>Jezus legt in Getsemane en aan het kruis Zijn innerlijk bloot.</a:t>
            </a:r>
          </a:p>
          <a:p>
            <a:r>
              <a:rPr lang="nl-NL" sz="2000" dirty="0" smtClean="0">
                <a:solidFill>
                  <a:srgbClr val="C00000"/>
                </a:solidFill>
              </a:rPr>
              <a:t>Deze beide moment tonen niet Zijn zwakte, maar juist Zijn sterkte!</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568952" cy="5970865"/>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dirty="0" smtClean="0"/>
          </a:p>
          <a:p>
            <a:r>
              <a:rPr lang="nl-NL" sz="2000" dirty="0" smtClean="0"/>
              <a:t>De Bijbel behoort contextueel gelezen te worden.</a:t>
            </a:r>
          </a:p>
          <a:p>
            <a:r>
              <a:rPr lang="nl-NL" sz="2000" dirty="0" smtClean="0"/>
              <a:t>Een fragment is pas goed te begrijpen, als je al het daaraan voorafgaande en het daarop volgende laat meespreken.</a:t>
            </a:r>
          </a:p>
          <a:p>
            <a:r>
              <a:rPr lang="nl-NL" sz="2000" dirty="0" smtClean="0"/>
              <a:t>Dit wil ik illustreren met Jezus’ gebed in Getsemane en met Jezus’ indringende woord aan het kruis: “Vader, waarom verlaat U Mij”</a:t>
            </a:r>
          </a:p>
          <a:p>
            <a:r>
              <a:rPr lang="nl-NL" sz="2000" dirty="0" smtClean="0"/>
              <a:t>In Getsemane bad Jezus aldus:</a:t>
            </a:r>
          </a:p>
          <a:p>
            <a:endParaRPr lang="nl-NL" sz="2000" dirty="0" smtClean="0">
              <a:solidFill>
                <a:srgbClr val="C00000"/>
              </a:solidFill>
            </a:endParaRPr>
          </a:p>
          <a:p>
            <a:r>
              <a:rPr lang="nl-NL" sz="2000" dirty="0" smtClean="0">
                <a:solidFill>
                  <a:srgbClr val="00B0F0"/>
                </a:solidFill>
              </a:rPr>
              <a:t>Jezus bad diep voorovergebogen: ‘Vader, als het mogelijk is, laat deze beker dan aan Mij voorbijgaan! Maar laat het niet gebeuren zoals Ik het wil, maar zoals U het wilt’. (Matteüs 26:39)</a:t>
            </a:r>
          </a:p>
          <a:p>
            <a:endParaRPr lang="nl-NL" sz="2000" dirty="0" smtClean="0">
              <a:solidFill>
                <a:srgbClr val="00B0F0"/>
              </a:solidFill>
            </a:endParaRPr>
          </a:p>
          <a:p>
            <a:r>
              <a:rPr lang="nl-NL" sz="2000" dirty="0" smtClean="0"/>
              <a:t>Voorafgaand aan dit gebed heeft Jezus het initiatief genomen om naar Jeruzalem te gaan en heeft Zijn discipelen laten weten dat Hij zou moeten sterven.</a:t>
            </a:r>
          </a:p>
          <a:p>
            <a:r>
              <a:rPr lang="nl-NL" sz="2000" dirty="0" smtClean="0"/>
              <a:t>Na dit gebed nam Hij met vernieuwde kracht de regie in handen, dat is te zien bij de gevangenenmening, bij al de verhoringen die Hij onderging en bij Zijn spreken aan het kruis.</a:t>
            </a:r>
          </a:p>
          <a:p>
            <a:endParaRPr lang="nl-NL" sz="2000" dirty="0" smtClean="0">
              <a:solidFill>
                <a:srgbClr val="C00000"/>
              </a:solidFill>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568952" cy="5970865"/>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dirty="0" smtClean="0"/>
          </a:p>
          <a:p>
            <a:r>
              <a:rPr lang="nl-NL" sz="2000" dirty="0" smtClean="0"/>
              <a:t>Het </a:t>
            </a:r>
            <a:r>
              <a:rPr lang="nl-NL" sz="2000" smtClean="0"/>
              <a:t>gebed </a:t>
            </a:r>
            <a:r>
              <a:rPr lang="nl-NL" sz="2000" smtClean="0"/>
              <a:t>in </a:t>
            </a:r>
            <a:r>
              <a:rPr lang="nl-NL" sz="2000" dirty="0" smtClean="0"/>
              <a:t>Getsemane is als het ware ingekapseld tussen Jezus’ daden.</a:t>
            </a:r>
          </a:p>
          <a:p>
            <a:r>
              <a:rPr lang="nl-NL" sz="2000" dirty="0" smtClean="0"/>
              <a:t>In dat gebed krijgen wij een inkijkje in Jezus’ innerlijke strijd.</a:t>
            </a:r>
          </a:p>
          <a:p>
            <a:r>
              <a:rPr lang="nl-NL" sz="2000" dirty="0" smtClean="0"/>
              <a:t>Een heel menselijke strijd.</a:t>
            </a:r>
          </a:p>
          <a:p>
            <a:r>
              <a:rPr lang="nl-NL" sz="2000" dirty="0" smtClean="0"/>
              <a:t>Maar Hij legt zich bij voorbaat neer bij de wil van Zijn Vader.</a:t>
            </a:r>
          </a:p>
          <a:p>
            <a:r>
              <a:rPr lang="nl-NL" sz="2000" dirty="0" smtClean="0"/>
              <a:t>Groots! Wat een kracht!</a:t>
            </a:r>
          </a:p>
          <a:p>
            <a:endParaRPr lang="nl-NL" sz="2000" dirty="0" smtClean="0"/>
          </a:p>
          <a:p>
            <a:r>
              <a:rPr lang="nl-NL" sz="2000" dirty="0" smtClean="0"/>
              <a:t>Hangend aan het kruis riep Jezus de volgende woorden:</a:t>
            </a:r>
          </a:p>
          <a:p>
            <a:endParaRPr lang="nl-NL" sz="2000" dirty="0" smtClean="0">
              <a:solidFill>
                <a:srgbClr val="C00000"/>
              </a:solidFill>
            </a:endParaRPr>
          </a:p>
          <a:p>
            <a:r>
              <a:rPr lang="nl-NL" sz="2000" dirty="0" smtClean="0">
                <a:solidFill>
                  <a:srgbClr val="00B0F0"/>
                </a:solidFill>
              </a:rPr>
              <a:t>Jezus gaf een schreeuw en riep luid: </a:t>
            </a:r>
            <a:r>
              <a:rPr lang="nl-NL" sz="2000" i="1" dirty="0" smtClean="0">
                <a:solidFill>
                  <a:srgbClr val="00B0F0"/>
                </a:solidFill>
              </a:rPr>
              <a:t>‘Eli, Eli, lema sabachtani?</a:t>
            </a:r>
            <a:r>
              <a:rPr lang="nl-NL" sz="2000" dirty="0" smtClean="0">
                <a:solidFill>
                  <a:srgbClr val="00B0F0"/>
                </a:solidFill>
              </a:rPr>
              <a:t>’ Dat wil zeggen: ‘Mijn God, mijn God, waarom hebt U Mij verlaten? ‘(Matteüs 27:46)</a:t>
            </a:r>
          </a:p>
          <a:p>
            <a:endParaRPr lang="nl-NL" sz="2000" dirty="0" smtClean="0">
              <a:solidFill>
                <a:srgbClr val="C00000"/>
              </a:solidFill>
            </a:endParaRPr>
          </a:p>
          <a:p>
            <a:r>
              <a:rPr lang="nl-NL" sz="2000" dirty="0" smtClean="0"/>
              <a:t>Deze woorden staan ingebed tussen andere kruiswoorden.</a:t>
            </a:r>
          </a:p>
          <a:p>
            <a:r>
              <a:rPr lang="nl-NL" sz="2000" dirty="0" smtClean="0"/>
              <a:t>Onder andere de volgende twee:</a:t>
            </a:r>
          </a:p>
          <a:p>
            <a:endParaRPr lang="nl-NL" sz="2000" dirty="0" smtClean="0">
              <a:solidFill>
                <a:srgbClr val="C00000"/>
              </a:solidFill>
            </a:endParaRPr>
          </a:p>
          <a:p>
            <a:r>
              <a:rPr lang="nl-NL" sz="2000" dirty="0" smtClean="0">
                <a:solidFill>
                  <a:srgbClr val="00B0F0"/>
                </a:solidFill>
              </a:rPr>
              <a:t>Jezus antwoordde: ‘Ik verzeker je: nog vandaag zul je met mij in het paradijs zijn.’</a:t>
            </a:r>
          </a:p>
          <a:p>
            <a:r>
              <a:rPr lang="nl-NL" sz="2000" dirty="0" smtClean="0">
                <a:solidFill>
                  <a:srgbClr val="00B0F0"/>
                </a:solidFill>
              </a:rPr>
              <a:t>(Lucas 23:43)</a:t>
            </a:r>
            <a:endParaRPr lang="nl-NL" sz="2000" dirty="0" smtClean="0">
              <a:solidFill>
                <a:srgbClr val="C00000"/>
              </a:solidFill>
            </a:endParaRPr>
          </a:p>
          <a:p>
            <a:endParaRPr lang="nl-NL" sz="2000" dirty="0" smtClean="0">
              <a:solidFill>
                <a:srgbClr val="C00000"/>
              </a:solidFill>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568952" cy="5970865"/>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dirty="0" smtClean="0"/>
          </a:p>
          <a:p>
            <a:r>
              <a:rPr lang="nl-NL" sz="2000" dirty="0" smtClean="0">
                <a:solidFill>
                  <a:srgbClr val="00B0F0"/>
                </a:solidFill>
              </a:rPr>
              <a:t>Nadat Jezus ervan gedronken had zei Hij: ‘Het is volbracht. Hij boog Zijn hoofd en gaf de geest. (Johannes 19:30)</a:t>
            </a:r>
          </a:p>
          <a:p>
            <a:endParaRPr lang="nl-NL" sz="2000" dirty="0" smtClean="0">
              <a:solidFill>
                <a:srgbClr val="C00000"/>
              </a:solidFill>
            </a:endParaRPr>
          </a:p>
          <a:p>
            <a:r>
              <a:rPr lang="nl-NL" sz="2000" dirty="0" smtClean="0"/>
              <a:t>Ook in deze vraag aan Zijn Vader laat Jezus ons iets zien van Zijn innerlijke strijd.</a:t>
            </a:r>
          </a:p>
          <a:p>
            <a:r>
              <a:rPr lang="nl-NL" sz="2000" dirty="0" smtClean="0"/>
              <a:t>Jezus haalt daarvoor iets aan uit Psalm 22, terwijl Hij uiteraard Psalm 23 ook kent.</a:t>
            </a:r>
          </a:p>
          <a:p>
            <a:r>
              <a:rPr lang="nl-NL" sz="2000" dirty="0" smtClean="0"/>
              <a:t>Maar juist deze vraag laat ons iets zien van de diepte van Jezus’ lijden.</a:t>
            </a:r>
          </a:p>
          <a:p>
            <a:r>
              <a:rPr lang="nl-NL" sz="2000" dirty="0" smtClean="0"/>
              <a:t>Hij gaat dit lijden niet uit de weg.</a:t>
            </a:r>
          </a:p>
          <a:p>
            <a:r>
              <a:rPr lang="nl-NL" sz="2000" dirty="0" smtClean="0"/>
              <a:t>Hij had zo maar van het kruis kunnen afstappen.</a:t>
            </a:r>
          </a:p>
          <a:p>
            <a:r>
              <a:rPr lang="nl-NL" sz="2000" dirty="0" smtClean="0"/>
              <a:t>De omstanders daagden Hem er zelfs toe uit.</a:t>
            </a:r>
          </a:p>
          <a:p>
            <a:r>
              <a:rPr lang="nl-NL" sz="2000" dirty="0" smtClean="0"/>
              <a:t>Maar Hij trotseerde die verzoeking en koos bewust voor de drie uur diepe duisternis. Hij ging zonder de hulp van Zijn Vader de strijd met de duivel aan.</a:t>
            </a:r>
          </a:p>
          <a:p>
            <a:r>
              <a:rPr lang="nl-NL" sz="2000" dirty="0" smtClean="0"/>
              <a:t>Dat moesten wij weten.</a:t>
            </a:r>
          </a:p>
          <a:p>
            <a:r>
              <a:rPr lang="nl-NL" sz="2000" dirty="0" smtClean="0"/>
              <a:t>Christus schonk ons niet alleen een blik in Zijn innerlijke strijd.</a:t>
            </a:r>
          </a:p>
          <a:p>
            <a:r>
              <a:rPr lang="nl-NL" sz="2000" dirty="0" smtClean="0"/>
              <a:t>Maar Hij laat ons vooral zien waartoe dat geleid heeft.</a:t>
            </a:r>
          </a:p>
          <a:p>
            <a:r>
              <a:rPr lang="nl-NL" sz="2000" dirty="0" smtClean="0">
                <a:solidFill>
                  <a:srgbClr val="C00000"/>
                </a:solidFill>
              </a:rPr>
              <a:t>Hij is transparant.</a:t>
            </a:r>
          </a:p>
          <a:p>
            <a:r>
              <a:rPr lang="nl-NL" sz="2000" dirty="0" smtClean="0">
                <a:solidFill>
                  <a:srgbClr val="C00000"/>
                </a:solidFill>
              </a:rPr>
              <a:t>Zijn vragende woorden tonen niet Zijn zwakte, maar juist Zijn sterkte.</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568952" cy="5909310"/>
          </a:xfrm>
          <a:prstGeom prst="rect">
            <a:avLst/>
          </a:prstGeom>
          <a:noFill/>
        </p:spPr>
        <p:txBody>
          <a:bodyPr wrap="square" rtlCol="0">
            <a:spAutoFit/>
          </a:bodyPr>
          <a:lstStyle/>
          <a:p>
            <a:pPr algn="ctr"/>
            <a:endParaRPr lang="nl-NL" sz="2400" dirty="0" smtClean="0">
              <a:solidFill>
                <a:schemeClr val="bg1">
                  <a:lumMod val="65000"/>
                </a:schemeClr>
              </a:solidFill>
            </a:endParaRPr>
          </a:p>
          <a:p>
            <a:endParaRPr lang="nl-NL" dirty="0" smtClean="0"/>
          </a:p>
          <a:p>
            <a:r>
              <a:rPr lang="nl-NL" sz="2000" dirty="0" smtClean="0"/>
              <a:t>Kijkend naar Jezus zien we Gods voorzienigheid, als we oog hebben voor alles wat eraan vooraf ging en alles wat daarop zal volgen.</a:t>
            </a:r>
          </a:p>
          <a:p>
            <a:r>
              <a:rPr lang="nl-NL" sz="2000" dirty="0" smtClean="0"/>
              <a:t>Dit plaatje is nog niet compleet.</a:t>
            </a:r>
          </a:p>
          <a:p>
            <a:r>
              <a:rPr lang="nl-NL" sz="2000" dirty="0" smtClean="0"/>
              <a:t>De nieuwe hemel en de nieuwe aarde moeten nog komen.</a:t>
            </a:r>
          </a:p>
          <a:p>
            <a:r>
              <a:rPr lang="nl-NL" sz="2000" dirty="0" smtClean="0"/>
              <a:t>Daarom kunnen we Gods voorzienigheid nu nog niet helemaal vatten.</a:t>
            </a:r>
          </a:p>
          <a:p>
            <a:r>
              <a:rPr lang="nl-NL" sz="2000" dirty="0" smtClean="0"/>
              <a:t>Ik althans niet.</a:t>
            </a:r>
          </a:p>
          <a:p>
            <a:r>
              <a:rPr lang="nl-NL" sz="2000" dirty="0" smtClean="0"/>
              <a:t>Maar de contouren worden steeds duidelijker, en zullen bij de verdere ontvouwing van Gods plannen zeker nog </a:t>
            </a:r>
            <a:r>
              <a:rPr lang="nl-NL" sz="2000" smtClean="0"/>
              <a:t>aan duidelijkheid </a:t>
            </a:r>
            <a:r>
              <a:rPr lang="nl-NL" sz="2000" dirty="0" smtClean="0"/>
              <a:t>toenemen.</a:t>
            </a:r>
          </a:p>
          <a:p>
            <a:endParaRPr lang="nl-NL" sz="2000" dirty="0" smtClean="0"/>
          </a:p>
          <a:p>
            <a:r>
              <a:rPr lang="nl-NL" sz="2000" dirty="0" smtClean="0">
                <a:solidFill>
                  <a:srgbClr val="C00000"/>
                </a:solidFill>
              </a:rPr>
              <a:t>Die contouren worden duidelijker, als wij Gods grootheid zien in Zijn handelen met het paradijs.</a:t>
            </a:r>
          </a:p>
          <a:p>
            <a:r>
              <a:rPr lang="nl-NL" sz="2000" dirty="0" smtClean="0">
                <a:solidFill>
                  <a:srgbClr val="C00000"/>
                </a:solidFill>
              </a:rPr>
              <a:t>Het paradijs heeft langer geduurd dan velen denken.</a:t>
            </a:r>
          </a:p>
          <a:p>
            <a:r>
              <a:rPr lang="nl-NL" sz="2000" dirty="0" smtClean="0">
                <a:solidFill>
                  <a:srgbClr val="C00000"/>
                </a:solidFill>
              </a:rPr>
              <a:t>God heeft het paradijs tijdens de zondvloed in veiligheid gebracht.</a:t>
            </a:r>
          </a:p>
          <a:p>
            <a:r>
              <a:rPr lang="nl-NL" sz="2000" dirty="0" smtClean="0">
                <a:solidFill>
                  <a:srgbClr val="C00000"/>
                </a:solidFill>
              </a:rPr>
              <a:t>God heeft nog grootse plannen met het paradijs.</a:t>
            </a:r>
          </a:p>
          <a:p>
            <a:r>
              <a:rPr lang="nl-NL" sz="2000" dirty="0" smtClean="0">
                <a:solidFill>
                  <a:srgbClr val="C00000"/>
                </a:solidFill>
              </a:rPr>
              <a:t>Op dit moment wordt in het paradijs gebouwd aan het nieuwe Jeruzalem.</a:t>
            </a:r>
          </a:p>
          <a:p>
            <a:r>
              <a:rPr lang="nl-NL" sz="2000" dirty="0" smtClean="0">
                <a:solidFill>
                  <a:srgbClr val="C00000"/>
                </a:solidFill>
              </a:rPr>
              <a:t>Een tuinstad, die ook een cultuurstad zal worden.</a:t>
            </a:r>
          </a:p>
          <a:p>
            <a:endParaRPr lang="nl-NL" dirty="0" smtClean="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Nico\Pictures\Afbeeldingen paradijsthese\imagesCA6Z70C4.jpg"/>
          <p:cNvPicPr>
            <a:picLocks noChangeAspect="1" noChangeArrowheads="1"/>
          </p:cNvPicPr>
          <p:nvPr/>
        </p:nvPicPr>
        <p:blipFill>
          <a:blip r:embed="rId3" cstate="print"/>
          <a:srcRect/>
          <a:stretch>
            <a:fillRect/>
          </a:stretch>
        </p:blipFill>
        <p:spPr bwMode="auto">
          <a:xfrm>
            <a:off x="-5890" y="0"/>
            <a:ext cx="9155783" cy="6858000"/>
          </a:xfrm>
          <a:prstGeom prst="rect">
            <a:avLst/>
          </a:prstGeom>
          <a:noFill/>
        </p:spPr>
      </p:pic>
      <p:sp>
        <p:nvSpPr>
          <p:cNvPr id="2" name="Tekstvak 1"/>
          <p:cNvSpPr txBox="1"/>
          <p:nvPr/>
        </p:nvSpPr>
        <p:spPr>
          <a:xfrm>
            <a:off x="899592" y="2852936"/>
            <a:ext cx="7200800" cy="2862322"/>
          </a:xfrm>
          <a:prstGeom prst="rect">
            <a:avLst/>
          </a:prstGeom>
          <a:noFill/>
        </p:spPr>
        <p:txBody>
          <a:bodyPr wrap="square" rtlCol="0">
            <a:spAutoFit/>
          </a:bodyPr>
          <a:lstStyle/>
          <a:p>
            <a:r>
              <a:rPr lang="nl-NL" sz="2000" b="1" dirty="0" smtClean="0">
                <a:solidFill>
                  <a:srgbClr val="FFFF00"/>
                </a:solidFill>
              </a:rPr>
              <a:t>Jezus beloofde dat de Geest de weg zou wijzen naar de volle waarheid. (Johannes 16:13). </a:t>
            </a:r>
          </a:p>
          <a:p>
            <a:endParaRPr lang="nl-NL" sz="2000" b="1" dirty="0" smtClean="0">
              <a:solidFill>
                <a:srgbClr val="FFFF00"/>
              </a:solidFill>
            </a:endParaRPr>
          </a:p>
          <a:p>
            <a:r>
              <a:rPr lang="nl-NL" sz="2000" b="1" dirty="0" smtClean="0">
                <a:solidFill>
                  <a:srgbClr val="FFFF00"/>
                </a:solidFill>
              </a:rPr>
              <a:t>De Geest werkt via het Woord, dat aan alle heiligen is toevertrouwd.</a:t>
            </a:r>
          </a:p>
          <a:p>
            <a:r>
              <a:rPr lang="nl-NL" sz="2000" b="1" dirty="0" smtClean="0">
                <a:solidFill>
                  <a:srgbClr val="FFFF00"/>
                </a:solidFill>
              </a:rPr>
              <a:t>Als ik schrijf ‘ik denk, ik veronderstel’ dan heeft dat alleen waarde als zo’n interpretatie gebaseerd is op de Bijbel, en als anderen via de weg van weging daar ook van overtuigd raken.</a:t>
            </a:r>
          </a:p>
          <a:p>
            <a:r>
              <a:rPr lang="nl-NL" sz="2000" b="1" dirty="0" smtClean="0">
                <a:solidFill>
                  <a:srgbClr val="FFFF00"/>
                </a:solidFill>
              </a:rPr>
              <a:t>Want wat is er mooier dan als christenen met één mond spreken!</a:t>
            </a:r>
            <a:endParaRPr lang="nl-NL" b="1" dirty="0">
              <a:solidFill>
                <a:srgbClr val="FFFF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95536" y="764704"/>
            <a:ext cx="8352928" cy="5632311"/>
          </a:xfrm>
          <a:prstGeom prst="rect">
            <a:avLst/>
          </a:prstGeom>
          <a:noFill/>
        </p:spPr>
        <p:txBody>
          <a:bodyPr wrap="square" rtlCol="0">
            <a:spAutoFit/>
          </a:bodyPr>
          <a:lstStyle/>
          <a:p>
            <a:r>
              <a:rPr lang="nl-NL" sz="2000" dirty="0" smtClean="0"/>
              <a:t>Al die scenario’s heeft God van te voren doorzien en doorgerekend.</a:t>
            </a:r>
          </a:p>
          <a:p>
            <a:r>
              <a:rPr lang="nl-NL" sz="2000" dirty="0" smtClean="0"/>
              <a:t>Ik weet niet tot welk detail God dat heeft gedaan.</a:t>
            </a:r>
          </a:p>
          <a:p>
            <a:r>
              <a:rPr lang="nl-NL" sz="2000" dirty="0" smtClean="0"/>
              <a:t>Heeft Hij van te voren elk detail willen voorzien </a:t>
            </a:r>
            <a:r>
              <a:rPr lang="nl-NL" sz="2000" dirty="0" err="1" smtClean="0"/>
              <a:t>óf</a:t>
            </a:r>
            <a:r>
              <a:rPr lang="nl-NL" sz="2000" dirty="0" smtClean="0"/>
              <a:t> slechts de grote lijnen?</a:t>
            </a:r>
          </a:p>
          <a:p>
            <a:r>
              <a:rPr lang="nl-NL" sz="2000" dirty="0" smtClean="0"/>
              <a:t>Heeft Hij van elke mier alles van tevoren willen weten?</a:t>
            </a:r>
          </a:p>
          <a:p>
            <a:r>
              <a:rPr lang="nl-NL" sz="2000" dirty="0" smtClean="0"/>
              <a:t>Heeft Hij van elk mens van tevoren alles willen weten?</a:t>
            </a:r>
          </a:p>
          <a:p>
            <a:r>
              <a:rPr lang="nl-NL" sz="2000" dirty="0" smtClean="0"/>
              <a:t>Ofwel, heeft God zich willen laten verrassen?</a:t>
            </a:r>
          </a:p>
          <a:p>
            <a:endParaRPr lang="nl-NL" sz="2000" dirty="0" smtClean="0"/>
          </a:p>
          <a:p>
            <a:r>
              <a:rPr lang="nl-NL" sz="2000" dirty="0" smtClean="0"/>
              <a:t>Ik denk dat God aan de mens een eigen verantwoordelijkheid heeft gegeven om zich te laten verrassen.</a:t>
            </a:r>
          </a:p>
          <a:p>
            <a:r>
              <a:rPr lang="nl-NL" sz="2000" dirty="0" smtClean="0"/>
              <a:t>Maar daarbij heeft Hij wel van tevoren alle consequenties overzien en doordacht.</a:t>
            </a:r>
          </a:p>
          <a:p>
            <a:r>
              <a:rPr lang="nl-NL" sz="2000" dirty="0" smtClean="0"/>
              <a:t>Mocht de mens in zonde vallen, dan lag het verlossingsplan klaar.</a:t>
            </a:r>
          </a:p>
          <a:p>
            <a:r>
              <a:rPr lang="nl-NL" sz="2000" dirty="0" smtClean="0"/>
              <a:t>Uiteindelijk zou God, langs welke weg dan ook, bereiken wat Hij in het begin voor ogen had.</a:t>
            </a:r>
          </a:p>
          <a:p>
            <a:r>
              <a:rPr lang="nl-NL" sz="2000" dirty="0" smtClean="0"/>
              <a:t>Hij wenst een volk dat Hem dient. Een vol getal.</a:t>
            </a:r>
          </a:p>
          <a:p>
            <a:endParaRPr lang="nl-NL" sz="2000" dirty="0" smtClean="0"/>
          </a:p>
          <a:p>
            <a:r>
              <a:rPr lang="nl-NL" sz="2000" dirty="0" smtClean="0">
                <a:solidFill>
                  <a:srgbClr val="C00000"/>
                </a:solidFill>
              </a:rPr>
              <a:t>Daarom kan iedereen zeggen dat hij voor de grondlegging van de wereld gewenst is. Maar de situatie, waarin hij verkeert, is deels eigen schuld.</a:t>
            </a:r>
            <a:endParaRPr lang="nl-NL" dirty="0" smtClean="0">
              <a:solidFill>
                <a:srgbClr val="C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95536" y="764704"/>
            <a:ext cx="8352928" cy="5601533"/>
          </a:xfrm>
          <a:prstGeom prst="rect">
            <a:avLst/>
          </a:prstGeom>
          <a:noFill/>
        </p:spPr>
        <p:txBody>
          <a:bodyPr wrap="square" rtlCol="0">
            <a:spAutoFit/>
          </a:bodyPr>
          <a:lstStyle/>
          <a:p>
            <a:r>
              <a:rPr lang="nl-NL" sz="2000" dirty="0" smtClean="0"/>
              <a:t>Het feit dat Jezus aan het kruis heeft moeten lijden is veroorzaakt door de zondeval. Indirect zijn wij allen daar schuldig aan, want in Adam en Eva hebben wij gezondigd.</a:t>
            </a:r>
          </a:p>
          <a:p>
            <a:r>
              <a:rPr lang="nl-NL" sz="2000" dirty="0" smtClean="0"/>
              <a:t>God heeft de zondeval voorzien:</a:t>
            </a:r>
          </a:p>
          <a:p>
            <a:endParaRPr lang="nl-NL" sz="2000" dirty="0" smtClean="0"/>
          </a:p>
          <a:p>
            <a:r>
              <a:rPr lang="nl-NL" sz="2000" dirty="0" smtClean="0">
                <a:solidFill>
                  <a:srgbClr val="00B0F0"/>
                </a:solidFill>
              </a:rPr>
              <a:t>In Christus immers heeft God, </a:t>
            </a:r>
            <a:r>
              <a:rPr lang="nl-NL" sz="2000" b="1" dirty="0" smtClean="0">
                <a:solidFill>
                  <a:srgbClr val="00B0F0"/>
                </a:solidFill>
              </a:rPr>
              <a:t>voordat de wereld gegrondvest werd</a:t>
            </a:r>
            <a:r>
              <a:rPr lang="nl-NL" sz="2000" dirty="0" smtClean="0">
                <a:solidFill>
                  <a:srgbClr val="00B0F0"/>
                </a:solidFill>
              </a:rPr>
              <a:t>, ons vol liefde uitgekozen om voor hem heilig en zuiver te zijn, en Hij heeft ons naar Zijn wil en verlangen voorbestemd om in Jezus Christus Zijn kinderen te worden,</a:t>
            </a:r>
          </a:p>
          <a:p>
            <a:r>
              <a:rPr lang="nl-NL" sz="2000" dirty="0" smtClean="0">
                <a:solidFill>
                  <a:srgbClr val="00B0F0"/>
                </a:solidFill>
              </a:rPr>
              <a:t>tot eer van de grootheid van Gods genade, ons geschonken in Zijn geliefde Zoon. (Efeziërs 1:4-6)</a:t>
            </a:r>
          </a:p>
          <a:p>
            <a:endParaRPr lang="nl-NL" sz="2000" dirty="0" smtClean="0"/>
          </a:p>
          <a:p>
            <a:r>
              <a:rPr lang="nl-NL" sz="2000" dirty="0" smtClean="0"/>
              <a:t>Gods oorspronkelijke plan voorzag in een mogelijke zondeval.</a:t>
            </a:r>
          </a:p>
          <a:p>
            <a:r>
              <a:rPr lang="nl-NL" sz="2000" dirty="0" smtClean="0"/>
              <a:t>In dat geval zou Jezus Christus al de Zijnen komen redden.</a:t>
            </a:r>
          </a:p>
          <a:p>
            <a:r>
              <a:rPr lang="nl-NL" sz="2000" dirty="0" smtClean="0"/>
              <a:t>Dat reddingsplan is nog volop in uitvoering.</a:t>
            </a:r>
          </a:p>
          <a:p>
            <a:r>
              <a:rPr lang="nl-NL" sz="2000" dirty="0" smtClean="0"/>
              <a:t>Daarbij maakt Jezus niet direct bekend wie Hij </a:t>
            </a:r>
            <a:r>
              <a:rPr lang="nl-NL" sz="2000" smtClean="0"/>
              <a:t>komt redden.</a:t>
            </a:r>
            <a:endParaRPr lang="nl-NL" sz="2000" dirty="0" smtClean="0"/>
          </a:p>
          <a:p>
            <a:r>
              <a:rPr lang="nl-NL" sz="2000" dirty="0" smtClean="0">
                <a:solidFill>
                  <a:srgbClr val="C00000"/>
                </a:solidFill>
              </a:rPr>
              <a:t>In principe komt Hij voor iedereen.</a:t>
            </a:r>
          </a:p>
          <a:p>
            <a:r>
              <a:rPr lang="nl-NL" sz="2000" dirty="0" smtClean="0">
                <a:solidFill>
                  <a:srgbClr val="C00000"/>
                </a:solidFill>
              </a:rPr>
              <a:t>Maar Hij weet ook dat velen Hem zullen afwijzen.</a:t>
            </a:r>
          </a:p>
          <a:p>
            <a:endParaRPr lang="nl-NL"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76672"/>
            <a:ext cx="8568952" cy="5693866"/>
          </a:xfrm>
          <a:prstGeom prst="rect">
            <a:avLst/>
          </a:prstGeom>
          <a:noFill/>
        </p:spPr>
        <p:txBody>
          <a:bodyPr wrap="square" rtlCol="0">
            <a:spAutoFit/>
          </a:bodyPr>
          <a:lstStyle/>
          <a:p>
            <a:pPr algn="ctr"/>
            <a:r>
              <a:rPr lang="nl-NL" sz="2400" dirty="0" smtClean="0">
                <a:solidFill>
                  <a:schemeClr val="bg1">
                    <a:lumMod val="65000"/>
                  </a:schemeClr>
                </a:solidFill>
              </a:rPr>
              <a:t>Raad Gods</a:t>
            </a:r>
          </a:p>
          <a:p>
            <a:endParaRPr lang="nl-NL" sz="2000" dirty="0" smtClean="0"/>
          </a:p>
          <a:p>
            <a:r>
              <a:rPr lang="nl-NL" sz="2000" dirty="0" smtClean="0"/>
              <a:t>Onder de Raad Gods wordt algemeen verstaan het eeuwige besluit van God over alles wat in de tijd geschieden zou.</a:t>
            </a:r>
          </a:p>
          <a:p>
            <a:r>
              <a:rPr lang="nl-NL" sz="2000" dirty="0" smtClean="0"/>
              <a:t>Ik denk daarbij aan een eeuwig besluit, bestaande uit miljarden scenario’s.</a:t>
            </a:r>
          </a:p>
          <a:p>
            <a:r>
              <a:rPr lang="nl-NL" sz="2000" dirty="0" smtClean="0"/>
              <a:t>Op hoofdlijnen zijn de miljarden scenario’s doorgerekend en alle gevaren zijn onderkend. De zondeval is voorzien.</a:t>
            </a:r>
          </a:p>
          <a:p>
            <a:r>
              <a:rPr lang="nl-NL" sz="2000" dirty="0" smtClean="0"/>
              <a:t>Met het verlossingsplan na een eventuele zondeval hebben alle drie de personen van de goddelijke Drie-eenheid mee ingestemd.</a:t>
            </a:r>
            <a:br>
              <a:rPr lang="nl-NL" sz="2000" dirty="0" smtClean="0"/>
            </a:br>
            <a:endParaRPr lang="nl-NL" sz="2000" dirty="0" smtClean="0"/>
          </a:p>
          <a:p>
            <a:r>
              <a:rPr lang="nl-NL" sz="2000" dirty="0" smtClean="0"/>
              <a:t>Voor de schepping waren de Vader, de Zoon en de Heilige Geest al een totale eenheid. Zij vonden totale vreugde in elkaar. Zij gingen volledig in elkaar op, zodat het voor elk van hen een feest was.</a:t>
            </a:r>
          </a:p>
          <a:p>
            <a:endParaRPr lang="nl-NL" sz="2000" dirty="0" smtClean="0"/>
          </a:p>
          <a:p>
            <a:r>
              <a:rPr lang="nl-NL" sz="2000" dirty="0" smtClean="0">
                <a:solidFill>
                  <a:srgbClr val="C00000"/>
                </a:solidFill>
              </a:rPr>
              <a:t>God heeft het initiatief genomen om bij dit feest meer feestgangers te betrekken.</a:t>
            </a:r>
          </a:p>
          <a:p>
            <a:r>
              <a:rPr lang="nl-NL" sz="2000" dirty="0" smtClean="0">
                <a:solidFill>
                  <a:srgbClr val="C00000"/>
                </a:solidFill>
              </a:rPr>
              <a:t>Daartoe schiep Hij de mens, om vanuit die ene mens een grote schare van feestgangers om zich heen bijeen te brengen. </a:t>
            </a:r>
            <a:endParaRPr lang="nl-NL" sz="2000" dirty="0">
              <a:solidFill>
                <a:srgbClr val="C00000"/>
              </a:solidFill>
            </a:endParaRPr>
          </a:p>
        </p:txBody>
      </p:sp>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4317</TotalTime>
  <Words>7690</Words>
  <Application>Microsoft Office PowerPoint</Application>
  <PresentationFormat>Diavoorstelling (4:3)</PresentationFormat>
  <Paragraphs>889</Paragraphs>
  <Slides>67</Slides>
  <Notes>67</Notes>
  <HiddenSlides>0</HiddenSlides>
  <MMClips>0</MMClips>
  <ScaleCrop>false</ScaleCrop>
  <HeadingPairs>
    <vt:vector size="4" baseType="variant">
      <vt:variant>
        <vt:lpstr>Thema</vt:lpstr>
      </vt:variant>
      <vt:variant>
        <vt:i4>1</vt:i4>
      </vt:variant>
      <vt:variant>
        <vt:lpstr>Diatitels</vt:lpstr>
      </vt:variant>
      <vt:variant>
        <vt:i4>67</vt:i4>
      </vt:variant>
    </vt:vector>
  </HeadingPairs>
  <TitlesOfParts>
    <vt:vector size="68" baseType="lpstr">
      <vt:lpstr>Office-thema</vt:lpstr>
      <vt:lpstr>Dia 1</vt:lpstr>
      <vt:lpstr>Dia 2</vt:lpstr>
      <vt:lpstr>Dia 3</vt:lpstr>
      <vt:lpstr>Dia 4</vt:lpstr>
      <vt:lpstr>Dia 5</vt:lpstr>
      <vt:lpstr>Dia 6</vt:lpstr>
      <vt:lpstr>Dia 7</vt:lpstr>
      <vt:lpstr>Dia 8</vt:lpstr>
      <vt:lpstr>Dia 9</vt:lpstr>
      <vt:lpstr>Dia 10</vt:lpstr>
      <vt:lpstr>Dia 11</vt:lpstr>
      <vt:lpstr>Dia 12</vt:lpstr>
      <vt:lpstr>Dia 13</vt:lpstr>
      <vt:lpstr>Dia 14</vt:lpstr>
      <vt:lpstr>Dia 15</vt:lpstr>
      <vt:lpstr>Dia 16</vt:lpstr>
      <vt:lpstr>Dia 17</vt:lpstr>
      <vt:lpstr>Dia 18</vt:lpstr>
      <vt:lpstr>Dia 19</vt:lpstr>
      <vt:lpstr>Dia 20</vt:lpstr>
      <vt:lpstr>Dia 21</vt:lpstr>
      <vt:lpstr>Dia 22</vt:lpstr>
      <vt:lpstr>Dia 23</vt:lpstr>
      <vt:lpstr>Dia 24</vt:lpstr>
      <vt:lpstr>Dia 25</vt:lpstr>
      <vt:lpstr>Dia 26</vt:lpstr>
      <vt:lpstr>Dia 27</vt:lpstr>
      <vt:lpstr>Dia 28</vt:lpstr>
      <vt:lpstr>Dia 29</vt:lpstr>
      <vt:lpstr>Dia 30</vt:lpstr>
      <vt:lpstr>Dia 31</vt:lpstr>
      <vt:lpstr>Dia 32</vt:lpstr>
      <vt:lpstr>Dia 33</vt:lpstr>
      <vt:lpstr>Dia 34</vt:lpstr>
      <vt:lpstr>Dia 35</vt:lpstr>
      <vt:lpstr>Dia 36</vt:lpstr>
      <vt:lpstr>Dia 37</vt:lpstr>
      <vt:lpstr>Dia 38</vt:lpstr>
      <vt:lpstr>Dia 39</vt:lpstr>
      <vt:lpstr>Dia 40</vt:lpstr>
      <vt:lpstr>Dia 41</vt:lpstr>
      <vt:lpstr>Dia 42</vt:lpstr>
      <vt:lpstr>Dia 43</vt:lpstr>
      <vt:lpstr>Dia 44</vt:lpstr>
      <vt:lpstr>Dia 45</vt:lpstr>
      <vt:lpstr>Dia 46</vt:lpstr>
      <vt:lpstr>Dia 47</vt:lpstr>
      <vt:lpstr>Dia 48</vt:lpstr>
      <vt:lpstr>Dia 49</vt:lpstr>
      <vt:lpstr>Dia 50</vt:lpstr>
      <vt:lpstr>Dia 51</vt:lpstr>
      <vt:lpstr>Dia 52</vt:lpstr>
      <vt:lpstr>Dia 53</vt:lpstr>
      <vt:lpstr>Dia 54</vt:lpstr>
      <vt:lpstr>Dia 55</vt:lpstr>
      <vt:lpstr>Dia 56</vt:lpstr>
      <vt:lpstr>Dia 57</vt:lpstr>
      <vt:lpstr>Dia 58</vt:lpstr>
      <vt:lpstr>Dia 59</vt:lpstr>
      <vt:lpstr>Dia 60</vt:lpstr>
      <vt:lpstr>Dia 61</vt:lpstr>
      <vt:lpstr>Dia 62</vt:lpstr>
      <vt:lpstr>Dia 63</vt:lpstr>
      <vt:lpstr>Dia 64</vt:lpstr>
      <vt:lpstr>Dia 65</vt:lpstr>
      <vt:lpstr>Dia 66</vt:lpstr>
      <vt:lpstr>Dia 67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Nico</dc:creator>
  <cp:lastModifiedBy>Nico Bakker</cp:lastModifiedBy>
  <cp:revision>233</cp:revision>
  <dcterms:created xsi:type="dcterms:W3CDTF">2011-12-28T08:15:32Z</dcterms:created>
  <dcterms:modified xsi:type="dcterms:W3CDTF">2012-06-02T08:51:58Z</dcterms:modified>
</cp:coreProperties>
</file>